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3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5652" autoAdjust="0"/>
  </p:normalViewPr>
  <p:slideViewPr>
    <p:cSldViewPr snapToGrid="0">
      <p:cViewPr varScale="1">
        <p:scale>
          <a:sx n="87" d="100"/>
          <a:sy n="87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331B0-00E5-4CC2-96EE-0367F3E5A35A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41150-CFF1-494A-B543-798E01083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Want</a:t>
            </a:r>
            <a:r>
              <a:rPr lang="en-US" baseline="0" dirty="0" smtClean="0"/>
              <a:t> a job (not unemployed) means want a job but outside the labor force (discouraged or not looking).  From 2007 to 2011, the crisis hit and many got discouraged.  From 2011 -2015, they came back which actually helped the ratio.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41150-CFF1-494A-B543-798E010839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21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Want</a:t>
            </a:r>
            <a:r>
              <a:rPr lang="en-US" baseline="0" dirty="0" smtClean="0"/>
              <a:t> a job (not unemployed) means want a job but outside the labor force (discouraged or not looking).  From 2007 to 2011, the crisis hit and many got discouraged.  From 2011 -2015, they came back which actually helped the ratio.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41150-CFF1-494A-B543-798E01083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9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6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0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2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3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6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3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6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1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2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9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F3F-ADB3-4EA4-9C8C-0550FD36257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E432-7EB1-43B3-8A12-8EACA5D05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2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bo.gov/publication/4499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1648" y="2816258"/>
            <a:ext cx="698864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NWSOFA Fiscal &amp; Economic Issues Group</a:t>
            </a:r>
          </a:p>
          <a:p>
            <a:pPr algn="ctr"/>
            <a:r>
              <a:rPr lang="en-US" sz="3200" dirty="0" smtClean="0"/>
              <a:t>Q&amp;A from January Meeting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954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89" y="613261"/>
            <a:ext cx="10925175" cy="57721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41784" y="4437916"/>
            <a:ext cx="4533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LFPR = Labor Force / Civilian </a:t>
            </a:r>
            <a:r>
              <a:rPr lang="en-US" sz="2000" dirty="0" smtClean="0">
                <a:solidFill>
                  <a:srgbClr val="00B050"/>
                </a:solidFill>
              </a:rPr>
              <a:t>Population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41784" y="4978772"/>
            <a:ext cx="4151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Nov ‘16:  LFPR = 159.5m </a:t>
            </a:r>
            <a:r>
              <a:rPr lang="en-US" dirty="0">
                <a:solidFill>
                  <a:srgbClr val="00B050"/>
                </a:solidFill>
              </a:rPr>
              <a:t>/ 254.5m = </a:t>
            </a:r>
            <a:r>
              <a:rPr lang="en-US" dirty="0" smtClean="0">
                <a:solidFill>
                  <a:srgbClr val="00B050"/>
                </a:solidFill>
              </a:rPr>
              <a:t>62.7%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9117622" y="2321167"/>
            <a:ext cx="17586" cy="35784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55736" y="951669"/>
            <a:ext cx="758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2000</a:t>
            </a:r>
          </a:p>
          <a:p>
            <a:pPr algn="ctr"/>
            <a:r>
              <a:rPr lang="en-US" dirty="0" smtClean="0"/>
              <a:t>67.2%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387703" y="4145536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62.6%</a:t>
            </a:r>
            <a:endParaRPr lang="en-US" dirty="0"/>
          </a:p>
        </p:txBody>
      </p:sp>
      <p:sp>
        <p:nvSpPr>
          <p:cNvPr id="20" name="Right Brace 19"/>
          <p:cNvSpPr/>
          <p:nvPr/>
        </p:nvSpPr>
        <p:spPr>
          <a:xfrm>
            <a:off x="11164725" y="2250828"/>
            <a:ext cx="293446" cy="17760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1466963" y="2908023"/>
            <a:ext cx="769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-3.4%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8840996" y="1473348"/>
            <a:ext cx="769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2007</a:t>
            </a:r>
          </a:p>
          <a:p>
            <a:pPr algn="ctr"/>
            <a:r>
              <a:rPr lang="en-US" dirty="0" smtClean="0"/>
              <a:t>66.0%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24706" y="121516"/>
            <a:ext cx="111527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Why is labor force participation rate (LFPR) falling?  We’ll answer that on the next page.  Here is the trend: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28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46" y="271599"/>
            <a:ext cx="9339435" cy="58273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1495" y="6231096"/>
            <a:ext cx="7255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Federal Reserve Bank of Atlanta “</a:t>
            </a:r>
            <a:r>
              <a:rPr lang="en-US" sz="1200" dirty="0"/>
              <a:t>Labor Force Participation: Aging Is Only Half of the </a:t>
            </a:r>
            <a:r>
              <a:rPr lang="en-US" sz="1200" dirty="0" smtClean="0"/>
              <a:t>Story” (April 2016)</a:t>
            </a:r>
          </a:p>
          <a:p>
            <a:r>
              <a:rPr lang="en-US" sz="1200" dirty="0" smtClean="0"/>
              <a:t>http://macroblog.typepad.com/macroblog/2016/04/labor-force-participation-aging-is-only-half-of-the-story.html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519101" y="62855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62.6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4300" y="62855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64.1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6405" y="62855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66.0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71206" y="628550"/>
            <a:ext cx="638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64.1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144" y="65932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%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20055" y="498308"/>
            <a:ext cx="25855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2007 to 2015, the LFPR fell by 3.4 percentage points.</a:t>
            </a:r>
          </a:p>
          <a:p>
            <a:endParaRPr lang="en-US" sz="1400" dirty="0"/>
          </a:p>
          <a:p>
            <a:r>
              <a:rPr lang="en-US" sz="1400" dirty="0" smtClean="0"/>
              <a:t>From 2007-2011, delayed retirement offset the aging of the population. More in school and discouraged workers were due to the crisis.</a:t>
            </a:r>
            <a:endParaRPr lang="en-US" sz="1400" dirty="0"/>
          </a:p>
          <a:p>
            <a:endParaRPr lang="en-US" sz="1400" dirty="0" smtClean="0"/>
          </a:p>
          <a:p>
            <a:r>
              <a:rPr lang="en-US" sz="1400" dirty="0" smtClean="0"/>
              <a:t>From 2011 to 2015, aging was no longer offset by delayed retirement and many discouraged workers returned to the labor force.  </a:t>
            </a:r>
          </a:p>
          <a:p>
            <a:endParaRPr lang="en-US" sz="1400" dirty="0"/>
          </a:p>
          <a:p>
            <a:r>
              <a:rPr lang="en-US" sz="1400" dirty="0" smtClean="0"/>
              <a:t>So across the two periods, the net effect of discouraged workers is 0.4 of the 3.4 change.</a:t>
            </a:r>
          </a:p>
          <a:p>
            <a:endParaRPr lang="en-US" sz="1400" dirty="0"/>
          </a:p>
          <a:p>
            <a:r>
              <a:rPr lang="en-US" sz="1400" dirty="0" smtClean="0"/>
              <a:t>Obamacare also allows more prime-age workers to get healthcare without working for a corporation (contributes to “don’t want a job” or reduces “later retirement” effect.)</a:t>
            </a:r>
          </a:p>
          <a:p>
            <a:endParaRPr lang="en-US" sz="1400" dirty="0"/>
          </a:p>
          <a:p>
            <a:r>
              <a:rPr lang="en-US" sz="1400" dirty="0" smtClean="0"/>
              <a:t>For scale, a 1% change in the LFPR is about 2.5 million people.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75675" y="5148072"/>
            <a:ext cx="213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Discouraged workers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9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300" y="152901"/>
            <a:ext cx="5831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How far from full employment are we?</a:t>
            </a:r>
            <a:endParaRPr lang="en-US" sz="2800" dirty="0"/>
          </a:p>
        </p:txBody>
      </p:sp>
      <p:pic>
        <p:nvPicPr>
          <p:cNvPr id="1026" name="Picture 2" descr="https://upload.wikimedia.org/wikipedia/commons/8/84/CBO_-_Employment_Shortfall_-_v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5" y="809624"/>
            <a:ext cx="8634318" cy="557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61120" y="1515291"/>
            <a:ext cx="303513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CBO estimated that as of December 2015 we were 2.5 million from full employment.</a:t>
            </a:r>
          </a:p>
          <a:p>
            <a:endParaRPr lang="en-US" dirty="0"/>
          </a:p>
          <a:p>
            <a:r>
              <a:rPr lang="en-US" dirty="0" smtClean="0"/>
              <a:t>This number is down from nearly 10 million in 2010.</a:t>
            </a:r>
          </a:p>
          <a:p>
            <a:endParaRPr lang="en-US" dirty="0"/>
          </a:p>
          <a:p>
            <a:r>
              <a:rPr lang="en-US" dirty="0" smtClean="0"/>
              <a:t>Primary reason at this stage is reduced labor force participation.</a:t>
            </a:r>
          </a:p>
          <a:p>
            <a:endParaRPr lang="en-US" dirty="0"/>
          </a:p>
          <a:p>
            <a:r>
              <a:rPr lang="en-US" sz="1200" dirty="0" smtClean="0"/>
              <a:t>Source:  CBO Budget &amp; Economic Outlook 2016-2026</a:t>
            </a:r>
          </a:p>
          <a:p>
            <a:r>
              <a:rPr lang="en-US" sz="1200" dirty="0" smtClean="0"/>
              <a:t>https://www.cbo.gov/publication/51129</a:t>
            </a:r>
          </a:p>
        </p:txBody>
      </p:sp>
    </p:spTree>
    <p:extLst>
      <p:ext uri="{BB962C8B-B14F-4D97-AF65-F5344CB8AC3E}">
        <p14:creationId xmlns:p14="http://schemas.microsoft.com/office/powerpoint/2010/main" val="12873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5693" y="183586"/>
            <a:ext cx="6631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How do the fertility rates of various races compare?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00" y="873989"/>
            <a:ext cx="5317366" cy="5650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02037" y="6070707"/>
            <a:ext cx="6096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/>
              <a:t>Pew Center:  Explaining Why Minority Births Now Outnumber White Births (May 2012)</a:t>
            </a:r>
          </a:p>
          <a:p>
            <a:r>
              <a:rPr lang="en-US" sz="1100" dirty="0" smtClean="0"/>
              <a:t>http://www.pewsocialtrends.org/2012/05/17/explaining-why-minority-births-now-outnumber-white-births/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6442364" y="1140556"/>
            <a:ext cx="50153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“Hispanics </a:t>
            </a:r>
            <a:r>
              <a:rPr lang="en-US" sz="1400" dirty="0"/>
              <a:t>are more than a quarter of the nation’s youngest residents, according to the new population estimates, accounting for 26.3% of the population younger than age 1. </a:t>
            </a:r>
            <a:r>
              <a:rPr lang="en-US" sz="1400" dirty="0" smtClean="0"/>
              <a:t> Among </a:t>
            </a:r>
            <a:r>
              <a:rPr lang="en-US" sz="1400" dirty="0"/>
              <a:t>other major non-Hispanic groups, the share for whites is 49.6%; for blacks, 13.7%; and for Asians 4.4</a:t>
            </a:r>
            <a:r>
              <a:rPr lang="en-US" sz="1400" dirty="0" smtClean="0"/>
              <a:t>%.”</a:t>
            </a:r>
          </a:p>
          <a:p>
            <a:endParaRPr lang="en-US" sz="1400" dirty="0"/>
          </a:p>
          <a:p>
            <a:r>
              <a:rPr lang="en-US" sz="1400" dirty="0" smtClean="0"/>
              <a:t>“The </a:t>
            </a:r>
            <a:r>
              <a:rPr lang="en-US" sz="1400" dirty="0"/>
              <a:t>long-term result of these changes among younger age groups is that non-Hispanic whites are projected to become a minority of the population (47%) by </a:t>
            </a:r>
            <a:r>
              <a:rPr lang="en-US" sz="1400" dirty="0" smtClean="0"/>
              <a:t>2050…</a:t>
            </a:r>
            <a:r>
              <a:rPr lang="en-US" sz="1400" dirty="0"/>
              <a:t>Census Bureau projections say the change will occur in </a:t>
            </a:r>
            <a:r>
              <a:rPr lang="en-US" sz="1400" dirty="0" smtClean="0"/>
              <a:t>2042.”</a:t>
            </a:r>
          </a:p>
          <a:p>
            <a:endParaRPr lang="en-US" sz="1400" dirty="0"/>
          </a:p>
          <a:p>
            <a:r>
              <a:rPr lang="en-US" sz="1400" dirty="0" smtClean="0"/>
              <a:t>“</a:t>
            </a:r>
            <a:r>
              <a:rPr lang="en-US" sz="1400" dirty="0"/>
              <a:t>Results from the 2010 Census showed that racial and ethnic minorities accounted for 91.7% of the nation’s growth since 2000</a:t>
            </a:r>
            <a:r>
              <a:rPr lang="en-US" sz="1400" dirty="0" smtClean="0"/>
              <a:t>.”</a:t>
            </a:r>
          </a:p>
          <a:p>
            <a:endParaRPr lang="en-US" sz="1400" dirty="0"/>
          </a:p>
          <a:p>
            <a:pPr fontAlgn="base"/>
            <a:r>
              <a:rPr lang="en-US" sz="1400" dirty="0" smtClean="0"/>
              <a:t>“</a:t>
            </a:r>
            <a:r>
              <a:rPr lang="en-US" sz="1400" dirty="0"/>
              <a:t>The national median age in 2011 was 37.3.</a:t>
            </a:r>
          </a:p>
          <a:p>
            <a:pPr fontAlgn="base"/>
            <a:r>
              <a:rPr lang="en-US" sz="1400" dirty="0"/>
              <a:t>Non-Hispanic whites have the oldest median age, 42.3, in 2011, according to the population estimates. Hispanics have the youngest, 27.6. Non-Hispanic blacks (32.9) and non-Hispanic Asians (35.9) also are younger than whites</a:t>
            </a:r>
            <a:r>
              <a:rPr lang="en-US" sz="1400" dirty="0" smtClean="0"/>
              <a:t>.”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55108" y="1571350"/>
            <a:ext cx="4403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Number of children the average woman is predicted to have in her lifetime.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087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300" y="152901"/>
            <a:ext cx="8159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What are the economic effects of changing the minimum wage?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61120" y="1515291"/>
            <a:ext cx="303513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Raising the minimum wage</a:t>
            </a:r>
            <a:r>
              <a:rPr lang="en-US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Improves income inequality by shifting income from high-income households to lower-income households.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Reduces poverty rate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Likely increases unemployment rate</a:t>
            </a:r>
          </a:p>
          <a:p>
            <a:endParaRPr lang="en-US" dirty="0"/>
          </a:p>
          <a:p>
            <a:r>
              <a:rPr lang="en-US" sz="1200" i="1" dirty="0" smtClean="0"/>
              <a:t>Source:  CBO The Effects of a Minimum-Wage Increase on Employment and Family Income (February 2014)</a:t>
            </a:r>
          </a:p>
          <a:p>
            <a:r>
              <a:rPr lang="en-US" sz="1200" i="1" dirty="0" smtClean="0">
                <a:hlinkClick r:id="rId2"/>
              </a:rPr>
              <a:t>https://www.cbo.gov/publication/44995</a:t>
            </a:r>
            <a:endParaRPr lang="en-US" sz="1200" i="1" dirty="0" smtClean="0"/>
          </a:p>
          <a:p>
            <a:endParaRPr lang="en-US" sz="1200" i="1" dirty="0"/>
          </a:p>
          <a:p>
            <a:r>
              <a:rPr lang="en-US" sz="1200" i="1" dirty="0" smtClean="0"/>
              <a:t>See also:  </a:t>
            </a:r>
          </a:p>
          <a:p>
            <a:r>
              <a:rPr lang="en-US" sz="1200" i="1" dirty="0" smtClean="0"/>
              <a:t>Paul Krugman “Raise that Wage” (Feb 2013)</a:t>
            </a:r>
          </a:p>
          <a:p>
            <a:r>
              <a:rPr lang="en-US" sz="1200" i="1" dirty="0" smtClean="0"/>
              <a:t>http://www.nytimes.com/2013/02/18/opinion/krugman-raise-that-wage.html</a:t>
            </a:r>
          </a:p>
          <a:p>
            <a:endParaRPr lang="en-US" sz="1200" i="1" dirty="0" smtClean="0"/>
          </a:p>
          <a:p>
            <a:r>
              <a:rPr lang="en-US" sz="1200" dirty="0" smtClean="0"/>
              <a:t>Krugman’s view reflects an alternate view, which argues there may be no adverse jobs impact.  Further links in his article.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00" y="740231"/>
            <a:ext cx="8538523" cy="59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195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620</Words>
  <Application>Microsoft Office PowerPoint</Application>
  <PresentationFormat>Widescreen</PresentationFormat>
  <Paragraphs>69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Doney, David</dc:creator>
  <cp:lastModifiedBy>Doney, David</cp:lastModifiedBy>
  <cp:revision>62</cp:revision>
  <dcterms:created xsi:type="dcterms:W3CDTF">2017-01-10T22:04:24Z</dcterms:created>
  <dcterms:modified xsi:type="dcterms:W3CDTF">2017-01-11T21:59:09Z</dcterms:modified>
</cp:coreProperties>
</file>