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426" r:id="rId2"/>
    <p:sldId id="419" r:id="rId3"/>
    <p:sldId id="456" r:id="rId4"/>
    <p:sldId id="274" r:id="rId5"/>
    <p:sldId id="429" r:id="rId6"/>
    <p:sldId id="268" r:id="rId7"/>
    <p:sldId id="264" r:id="rId8"/>
    <p:sldId id="316" r:id="rId9"/>
    <p:sldId id="417" r:id="rId10"/>
    <p:sldId id="385" r:id="rId11"/>
    <p:sldId id="291" r:id="rId12"/>
    <p:sldId id="477" r:id="rId13"/>
    <p:sldId id="354" r:id="rId14"/>
    <p:sldId id="459" r:id="rId15"/>
    <p:sldId id="386" r:id="rId16"/>
    <p:sldId id="476" r:id="rId17"/>
    <p:sldId id="399" r:id="rId18"/>
    <p:sldId id="462" r:id="rId19"/>
    <p:sldId id="454" r:id="rId20"/>
    <p:sldId id="455" r:id="rId21"/>
    <p:sldId id="325" r:id="rId22"/>
    <p:sldId id="328" r:id="rId23"/>
    <p:sldId id="446" r:id="rId24"/>
    <p:sldId id="447" r:id="rId25"/>
    <p:sldId id="381" r:id="rId26"/>
    <p:sldId id="445" r:id="rId27"/>
    <p:sldId id="376" r:id="rId28"/>
    <p:sldId id="471" r:id="rId29"/>
    <p:sldId id="340" r:id="rId30"/>
    <p:sldId id="355" r:id="rId31"/>
    <p:sldId id="380" r:id="rId32"/>
    <p:sldId id="444" r:id="rId33"/>
    <p:sldId id="400" r:id="rId34"/>
    <p:sldId id="457" r:id="rId35"/>
    <p:sldId id="423" r:id="rId36"/>
    <p:sldId id="404" r:id="rId37"/>
    <p:sldId id="405" r:id="rId38"/>
    <p:sldId id="406" r:id="rId39"/>
    <p:sldId id="407" r:id="rId40"/>
    <p:sldId id="408" r:id="rId41"/>
    <p:sldId id="463" r:id="rId42"/>
    <p:sldId id="409" r:id="rId43"/>
    <p:sldId id="410" r:id="rId44"/>
    <p:sldId id="422" r:id="rId45"/>
    <p:sldId id="411" r:id="rId46"/>
    <p:sldId id="412" r:id="rId47"/>
    <p:sldId id="401" r:id="rId48"/>
    <p:sldId id="413" r:id="rId49"/>
    <p:sldId id="414" r:id="rId50"/>
    <p:sldId id="415" r:id="rId51"/>
    <p:sldId id="416" r:id="rId52"/>
    <p:sldId id="402" r:id="rId53"/>
    <p:sldId id="389" r:id="rId54"/>
    <p:sldId id="390" r:id="rId55"/>
    <p:sldId id="391" r:id="rId56"/>
    <p:sldId id="392" r:id="rId57"/>
    <p:sldId id="435" r:id="rId58"/>
    <p:sldId id="393" r:id="rId59"/>
    <p:sldId id="394" r:id="rId60"/>
    <p:sldId id="396" r:id="rId61"/>
    <p:sldId id="431" r:id="rId62"/>
    <p:sldId id="432" r:id="rId63"/>
    <p:sldId id="439" r:id="rId64"/>
    <p:sldId id="438" r:id="rId65"/>
    <p:sldId id="437" r:id="rId66"/>
    <p:sldId id="474" r:id="rId67"/>
    <p:sldId id="475" r:id="rId68"/>
    <p:sldId id="425" r:id="rId69"/>
    <p:sldId id="464" r:id="rId70"/>
    <p:sldId id="465" r:id="rId71"/>
    <p:sldId id="47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1" d="100"/>
          <a:sy n="81" d="100"/>
        </p:scale>
        <p:origin x="6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A90F3-2E91-4102-B395-D3922C7CEBFE}"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A79B00D7-61D8-4D80-BEA6-1A04E5FBAC7B}">
      <dgm:prSet phldrT="[Text]"/>
      <dgm:spPr/>
      <dgm:t>
        <a:bodyPr/>
        <a:lstStyle/>
        <a:p>
          <a:r>
            <a:rPr lang="en-US" dirty="0"/>
            <a:t>GDP</a:t>
          </a:r>
        </a:p>
      </dgm:t>
    </dgm:pt>
    <dgm:pt modelId="{8D49253F-F049-404B-A29F-1BC50B36A3A1}" type="parTrans" cxnId="{02715CDA-FB8F-4E99-8419-2F87CA0A6472}">
      <dgm:prSet/>
      <dgm:spPr/>
      <dgm:t>
        <a:bodyPr/>
        <a:lstStyle/>
        <a:p>
          <a:endParaRPr lang="en-US"/>
        </a:p>
      </dgm:t>
    </dgm:pt>
    <dgm:pt modelId="{B6E966BF-D05D-412F-94E6-0D89D561DDA8}" type="sibTrans" cxnId="{02715CDA-FB8F-4E99-8419-2F87CA0A6472}">
      <dgm:prSet/>
      <dgm:spPr/>
      <dgm:t>
        <a:bodyPr/>
        <a:lstStyle/>
        <a:p>
          <a:endParaRPr lang="en-US"/>
        </a:p>
      </dgm:t>
    </dgm:pt>
    <dgm:pt modelId="{50774581-1AC1-4637-AFE1-500B9A220E04}">
      <dgm:prSet phldrT="[Text]"/>
      <dgm:spPr/>
      <dgm:t>
        <a:bodyPr/>
        <a:lstStyle/>
        <a:p>
          <a:r>
            <a:rPr lang="en-US" dirty="0"/>
            <a:t>Jobs</a:t>
          </a:r>
        </a:p>
      </dgm:t>
    </dgm:pt>
    <dgm:pt modelId="{69B5EB41-797C-426D-8FB2-0EBCAC3F39FD}" type="parTrans" cxnId="{653DE25F-C5A1-48A6-B843-CB8D4B9BD374}">
      <dgm:prSet/>
      <dgm:spPr/>
      <dgm:t>
        <a:bodyPr/>
        <a:lstStyle/>
        <a:p>
          <a:endParaRPr lang="en-US"/>
        </a:p>
      </dgm:t>
    </dgm:pt>
    <dgm:pt modelId="{95D89B26-7DFA-461A-BCBE-B9542D0935A7}" type="sibTrans" cxnId="{653DE25F-C5A1-48A6-B843-CB8D4B9BD374}">
      <dgm:prSet/>
      <dgm:spPr/>
      <dgm:t>
        <a:bodyPr/>
        <a:lstStyle/>
        <a:p>
          <a:endParaRPr lang="en-US"/>
        </a:p>
      </dgm:t>
    </dgm:pt>
    <dgm:pt modelId="{7D3C9B31-B69C-4E92-A5E7-046DA09258D3}">
      <dgm:prSet phldrT="[Text]"/>
      <dgm:spPr/>
      <dgm:t>
        <a:bodyPr/>
        <a:lstStyle/>
        <a:p>
          <a:r>
            <a:rPr lang="en-US" dirty="0"/>
            <a:t>Banks</a:t>
          </a:r>
        </a:p>
      </dgm:t>
    </dgm:pt>
    <dgm:pt modelId="{DC401061-7E60-42AA-B855-EAC93394B896}" type="parTrans" cxnId="{1D12FDE1-AC70-44BB-9315-2FB50049C2A3}">
      <dgm:prSet/>
      <dgm:spPr/>
      <dgm:t>
        <a:bodyPr/>
        <a:lstStyle/>
        <a:p>
          <a:endParaRPr lang="en-US"/>
        </a:p>
      </dgm:t>
    </dgm:pt>
    <dgm:pt modelId="{1EC8D94E-A8E0-4BE3-B784-F454FAB35367}" type="sibTrans" cxnId="{1D12FDE1-AC70-44BB-9315-2FB50049C2A3}">
      <dgm:prSet/>
      <dgm:spPr/>
      <dgm:t>
        <a:bodyPr/>
        <a:lstStyle/>
        <a:p>
          <a:endParaRPr lang="en-US"/>
        </a:p>
      </dgm:t>
    </dgm:pt>
    <dgm:pt modelId="{259B7A45-E4B2-4A02-BEFA-E27A1F1E5AAC}">
      <dgm:prSet phldrT="[Text]"/>
      <dgm:spPr/>
      <dgm:t>
        <a:bodyPr/>
        <a:lstStyle/>
        <a:p>
          <a:r>
            <a:rPr lang="en-US" dirty="0"/>
            <a:t>Wealth</a:t>
          </a:r>
        </a:p>
      </dgm:t>
    </dgm:pt>
    <dgm:pt modelId="{9072730C-174A-41E5-B359-4A5D2A5ADD9F}" type="parTrans" cxnId="{2AEF07F0-2741-4052-A140-44A9DD45558E}">
      <dgm:prSet/>
      <dgm:spPr/>
      <dgm:t>
        <a:bodyPr/>
        <a:lstStyle/>
        <a:p>
          <a:endParaRPr lang="en-US"/>
        </a:p>
      </dgm:t>
    </dgm:pt>
    <dgm:pt modelId="{0F155671-1F28-4342-8A72-3F3BF40D2A96}" type="sibTrans" cxnId="{2AEF07F0-2741-4052-A140-44A9DD45558E}">
      <dgm:prSet/>
      <dgm:spPr/>
      <dgm:t>
        <a:bodyPr/>
        <a:lstStyle/>
        <a:p>
          <a:endParaRPr lang="en-US"/>
        </a:p>
      </dgm:t>
    </dgm:pt>
    <dgm:pt modelId="{FF71D724-3A7B-4729-A292-523E28EA9BD2}" type="pres">
      <dgm:prSet presAssocID="{582A90F3-2E91-4102-B395-D3922C7CEBFE}" presName="cycleMatrixDiagram" presStyleCnt="0">
        <dgm:presLayoutVars>
          <dgm:chMax val="1"/>
          <dgm:dir/>
          <dgm:animLvl val="lvl"/>
          <dgm:resizeHandles val="exact"/>
        </dgm:presLayoutVars>
      </dgm:prSet>
      <dgm:spPr/>
      <dgm:t>
        <a:bodyPr/>
        <a:lstStyle/>
        <a:p>
          <a:endParaRPr lang="en-US"/>
        </a:p>
      </dgm:t>
    </dgm:pt>
    <dgm:pt modelId="{8120D588-49D2-4111-99B5-7F5F4A22DDE1}" type="pres">
      <dgm:prSet presAssocID="{582A90F3-2E91-4102-B395-D3922C7CEBFE}" presName="children" presStyleCnt="0"/>
      <dgm:spPr/>
    </dgm:pt>
    <dgm:pt modelId="{DE293CC9-AFC4-43F4-B732-1D3B10508B07}" type="pres">
      <dgm:prSet presAssocID="{582A90F3-2E91-4102-B395-D3922C7CEBFE}" presName="childPlaceholder" presStyleCnt="0"/>
      <dgm:spPr/>
    </dgm:pt>
    <dgm:pt modelId="{F675F79E-739F-4E55-B03E-59BE917949EA}" type="pres">
      <dgm:prSet presAssocID="{582A90F3-2E91-4102-B395-D3922C7CEBFE}" presName="circle" presStyleCnt="0"/>
      <dgm:spPr/>
    </dgm:pt>
    <dgm:pt modelId="{A9FD90F1-080E-417C-B72E-8CFB262E4502}" type="pres">
      <dgm:prSet presAssocID="{582A90F3-2E91-4102-B395-D3922C7CEBFE}" presName="quadrant1" presStyleLbl="node1" presStyleIdx="0" presStyleCnt="4">
        <dgm:presLayoutVars>
          <dgm:chMax val="1"/>
          <dgm:bulletEnabled val="1"/>
        </dgm:presLayoutVars>
      </dgm:prSet>
      <dgm:spPr/>
      <dgm:t>
        <a:bodyPr/>
        <a:lstStyle/>
        <a:p>
          <a:endParaRPr lang="en-US"/>
        </a:p>
      </dgm:t>
    </dgm:pt>
    <dgm:pt modelId="{C6AE262A-9752-40FE-87A7-312D4B5E0C47}" type="pres">
      <dgm:prSet presAssocID="{582A90F3-2E91-4102-B395-D3922C7CEBFE}" presName="quadrant2" presStyleLbl="node1" presStyleIdx="1" presStyleCnt="4">
        <dgm:presLayoutVars>
          <dgm:chMax val="1"/>
          <dgm:bulletEnabled val="1"/>
        </dgm:presLayoutVars>
      </dgm:prSet>
      <dgm:spPr/>
      <dgm:t>
        <a:bodyPr/>
        <a:lstStyle/>
        <a:p>
          <a:endParaRPr lang="en-US"/>
        </a:p>
      </dgm:t>
    </dgm:pt>
    <dgm:pt modelId="{43D2EC98-8406-4B94-B6CE-03DC86957919}" type="pres">
      <dgm:prSet presAssocID="{582A90F3-2E91-4102-B395-D3922C7CEBFE}" presName="quadrant3" presStyleLbl="node1" presStyleIdx="2" presStyleCnt="4">
        <dgm:presLayoutVars>
          <dgm:chMax val="1"/>
          <dgm:bulletEnabled val="1"/>
        </dgm:presLayoutVars>
      </dgm:prSet>
      <dgm:spPr/>
      <dgm:t>
        <a:bodyPr/>
        <a:lstStyle/>
        <a:p>
          <a:endParaRPr lang="en-US"/>
        </a:p>
      </dgm:t>
    </dgm:pt>
    <dgm:pt modelId="{5C358257-F44D-4A7D-9C3A-A8CCAC751627}" type="pres">
      <dgm:prSet presAssocID="{582A90F3-2E91-4102-B395-D3922C7CEBFE}" presName="quadrant4" presStyleLbl="node1" presStyleIdx="3" presStyleCnt="4">
        <dgm:presLayoutVars>
          <dgm:chMax val="1"/>
          <dgm:bulletEnabled val="1"/>
        </dgm:presLayoutVars>
      </dgm:prSet>
      <dgm:spPr/>
      <dgm:t>
        <a:bodyPr/>
        <a:lstStyle/>
        <a:p>
          <a:endParaRPr lang="en-US"/>
        </a:p>
      </dgm:t>
    </dgm:pt>
    <dgm:pt modelId="{29F271EC-C00B-4A26-A9EE-5242CAC74EBA}" type="pres">
      <dgm:prSet presAssocID="{582A90F3-2E91-4102-B395-D3922C7CEBFE}" presName="quadrantPlaceholder" presStyleCnt="0"/>
      <dgm:spPr/>
    </dgm:pt>
    <dgm:pt modelId="{C0A9EBED-60E1-4DA7-8074-24BB871F5042}" type="pres">
      <dgm:prSet presAssocID="{582A90F3-2E91-4102-B395-D3922C7CEBFE}" presName="center1" presStyleLbl="fgShp" presStyleIdx="0" presStyleCnt="2"/>
      <dgm:spPr/>
    </dgm:pt>
    <dgm:pt modelId="{F06CE13E-B5DA-497F-A493-57344D6E82BA}" type="pres">
      <dgm:prSet presAssocID="{582A90F3-2E91-4102-B395-D3922C7CEBFE}" presName="center2" presStyleLbl="fgShp" presStyleIdx="1" presStyleCnt="2"/>
      <dgm:spPr/>
    </dgm:pt>
  </dgm:ptLst>
  <dgm:cxnLst>
    <dgm:cxn modelId="{2AEF07F0-2741-4052-A140-44A9DD45558E}" srcId="{582A90F3-2E91-4102-B395-D3922C7CEBFE}" destId="{259B7A45-E4B2-4A02-BEFA-E27A1F1E5AAC}" srcOrd="3" destOrd="0" parTransId="{9072730C-174A-41E5-B359-4A5D2A5ADD9F}" sibTransId="{0F155671-1F28-4342-8A72-3F3BF40D2A96}"/>
    <dgm:cxn modelId="{1A7572AD-C9BD-4267-BACA-9952724F3B4A}" type="presOf" srcId="{259B7A45-E4B2-4A02-BEFA-E27A1F1E5AAC}" destId="{5C358257-F44D-4A7D-9C3A-A8CCAC751627}" srcOrd="0" destOrd="0" presId="urn:microsoft.com/office/officeart/2005/8/layout/cycle4"/>
    <dgm:cxn modelId="{02715CDA-FB8F-4E99-8419-2F87CA0A6472}" srcId="{582A90F3-2E91-4102-B395-D3922C7CEBFE}" destId="{A79B00D7-61D8-4D80-BEA6-1A04E5FBAC7B}" srcOrd="0" destOrd="0" parTransId="{8D49253F-F049-404B-A29F-1BC50B36A3A1}" sibTransId="{B6E966BF-D05D-412F-94E6-0D89D561DDA8}"/>
    <dgm:cxn modelId="{0A4DF9D1-7C40-4231-84D2-0B796372974F}" type="presOf" srcId="{50774581-1AC1-4637-AFE1-500B9A220E04}" destId="{C6AE262A-9752-40FE-87A7-312D4B5E0C47}" srcOrd="0" destOrd="0" presId="urn:microsoft.com/office/officeart/2005/8/layout/cycle4"/>
    <dgm:cxn modelId="{4485DED3-F818-48BF-ABDF-B48453D7F47D}" type="presOf" srcId="{A79B00D7-61D8-4D80-BEA6-1A04E5FBAC7B}" destId="{A9FD90F1-080E-417C-B72E-8CFB262E4502}" srcOrd="0" destOrd="0" presId="urn:microsoft.com/office/officeart/2005/8/layout/cycle4"/>
    <dgm:cxn modelId="{653DE25F-C5A1-48A6-B843-CB8D4B9BD374}" srcId="{582A90F3-2E91-4102-B395-D3922C7CEBFE}" destId="{50774581-1AC1-4637-AFE1-500B9A220E04}" srcOrd="1" destOrd="0" parTransId="{69B5EB41-797C-426D-8FB2-0EBCAC3F39FD}" sibTransId="{95D89B26-7DFA-461A-BCBE-B9542D0935A7}"/>
    <dgm:cxn modelId="{28E1C9C3-7358-4127-9170-C510AB7C1CE8}" type="presOf" srcId="{7D3C9B31-B69C-4E92-A5E7-046DA09258D3}" destId="{43D2EC98-8406-4B94-B6CE-03DC86957919}" srcOrd="0" destOrd="0" presId="urn:microsoft.com/office/officeart/2005/8/layout/cycle4"/>
    <dgm:cxn modelId="{1D12FDE1-AC70-44BB-9315-2FB50049C2A3}" srcId="{582A90F3-2E91-4102-B395-D3922C7CEBFE}" destId="{7D3C9B31-B69C-4E92-A5E7-046DA09258D3}" srcOrd="2" destOrd="0" parTransId="{DC401061-7E60-42AA-B855-EAC93394B896}" sibTransId="{1EC8D94E-A8E0-4BE3-B784-F454FAB35367}"/>
    <dgm:cxn modelId="{D0CC024E-BAE7-46AF-8A2A-79E34119F4BD}" type="presOf" srcId="{582A90F3-2E91-4102-B395-D3922C7CEBFE}" destId="{FF71D724-3A7B-4729-A292-523E28EA9BD2}" srcOrd="0" destOrd="0" presId="urn:microsoft.com/office/officeart/2005/8/layout/cycle4"/>
    <dgm:cxn modelId="{3B519490-EE45-4300-A6D3-D7B3763915A1}" type="presParOf" srcId="{FF71D724-3A7B-4729-A292-523E28EA9BD2}" destId="{8120D588-49D2-4111-99B5-7F5F4A22DDE1}" srcOrd="0" destOrd="0" presId="urn:microsoft.com/office/officeart/2005/8/layout/cycle4"/>
    <dgm:cxn modelId="{46536F37-370B-4DB2-8D46-5CAB7CC85A91}" type="presParOf" srcId="{8120D588-49D2-4111-99B5-7F5F4A22DDE1}" destId="{DE293CC9-AFC4-43F4-B732-1D3B10508B07}" srcOrd="0" destOrd="0" presId="urn:microsoft.com/office/officeart/2005/8/layout/cycle4"/>
    <dgm:cxn modelId="{C5418DA9-7F4D-4B6A-9AAB-719D64F2FE7F}" type="presParOf" srcId="{FF71D724-3A7B-4729-A292-523E28EA9BD2}" destId="{F675F79E-739F-4E55-B03E-59BE917949EA}" srcOrd="1" destOrd="0" presId="urn:microsoft.com/office/officeart/2005/8/layout/cycle4"/>
    <dgm:cxn modelId="{53A81F87-11BA-4A2F-BF6E-5FB23AF76BF0}" type="presParOf" srcId="{F675F79E-739F-4E55-B03E-59BE917949EA}" destId="{A9FD90F1-080E-417C-B72E-8CFB262E4502}" srcOrd="0" destOrd="0" presId="urn:microsoft.com/office/officeart/2005/8/layout/cycle4"/>
    <dgm:cxn modelId="{05A12369-72EA-42AE-97D6-93F7E17C975F}" type="presParOf" srcId="{F675F79E-739F-4E55-B03E-59BE917949EA}" destId="{C6AE262A-9752-40FE-87A7-312D4B5E0C47}" srcOrd="1" destOrd="0" presId="urn:microsoft.com/office/officeart/2005/8/layout/cycle4"/>
    <dgm:cxn modelId="{6C9046C4-982C-4FB7-AFA1-B6555C07043A}" type="presParOf" srcId="{F675F79E-739F-4E55-B03E-59BE917949EA}" destId="{43D2EC98-8406-4B94-B6CE-03DC86957919}" srcOrd="2" destOrd="0" presId="urn:microsoft.com/office/officeart/2005/8/layout/cycle4"/>
    <dgm:cxn modelId="{0D029CEC-5E40-4104-87C1-71A0B3C84AC4}" type="presParOf" srcId="{F675F79E-739F-4E55-B03E-59BE917949EA}" destId="{5C358257-F44D-4A7D-9C3A-A8CCAC751627}" srcOrd="3" destOrd="0" presId="urn:microsoft.com/office/officeart/2005/8/layout/cycle4"/>
    <dgm:cxn modelId="{550446DA-61D0-4534-9F45-CBA5764D9752}" type="presParOf" srcId="{F675F79E-739F-4E55-B03E-59BE917949EA}" destId="{29F271EC-C00B-4A26-A9EE-5242CAC74EBA}" srcOrd="4" destOrd="0" presId="urn:microsoft.com/office/officeart/2005/8/layout/cycle4"/>
    <dgm:cxn modelId="{2486EFFE-C4EF-4CF3-BA9E-DD0DDC0D9FE2}" type="presParOf" srcId="{FF71D724-3A7B-4729-A292-523E28EA9BD2}" destId="{C0A9EBED-60E1-4DA7-8074-24BB871F5042}" srcOrd="2" destOrd="0" presId="urn:microsoft.com/office/officeart/2005/8/layout/cycle4"/>
    <dgm:cxn modelId="{61F93D5E-C2A6-4C3B-BDFF-16278F7DC5B4}" type="presParOf" srcId="{FF71D724-3A7B-4729-A292-523E28EA9BD2}" destId="{F06CE13E-B5DA-497F-A493-57344D6E82B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D90F1-080E-417C-B72E-8CFB262E4502}">
      <dsp:nvSpPr>
        <dsp:cNvPr id="0" name=""/>
        <dsp:cNvSpPr/>
      </dsp:nvSpPr>
      <dsp:spPr>
        <a:xfrm>
          <a:off x="3062840" y="308864"/>
          <a:ext cx="2346282" cy="2346282"/>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GDP</a:t>
          </a:r>
        </a:p>
      </dsp:txBody>
      <dsp:txXfrm>
        <a:off x="3750050" y="996074"/>
        <a:ext cx="1659072" cy="1659072"/>
      </dsp:txXfrm>
    </dsp:sp>
    <dsp:sp modelId="{C6AE262A-9752-40FE-87A7-312D4B5E0C47}">
      <dsp:nvSpPr>
        <dsp:cNvPr id="0" name=""/>
        <dsp:cNvSpPr/>
      </dsp:nvSpPr>
      <dsp:spPr>
        <a:xfrm rot="5400000">
          <a:off x="5517496" y="308864"/>
          <a:ext cx="2346282" cy="2346282"/>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Jobs</a:t>
          </a:r>
        </a:p>
      </dsp:txBody>
      <dsp:txXfrm rot="-5400000">
        <a:off x="5517496" y="996074"/>
        <a:ext cx="1659072" cy="1659072"/>
      </dsp:txXfrm>
    </dsp:sp>
    <dsp:sp modelId="{43D2EC98-8406-4B94-B6CE-03DC86957919}">
      <dsp:nvSpPr>
        <dsp:cNvPr id="0" name=""/>
        <dsp:cNvSpPr/>
      </dsp:nvSpPr>
      <dsp:spPr>
        <a:xfrm rot="10800000">
          <a:off x="5517496" y="2763520"/>
          <a:ext cx="2346282" cy="2346282"/>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Banks</a:t>
          </a:r>
        </a:p>
      </dsp:txBody>
      <dsp:txXfrm rot="10800000">
        <a:off x="5517496" y="2763520"/>
        <a:ext cx="1659072" cy="1659072"/>
      </dsp:txXfrm>
    </dsp:sp>
    <dsp:sp modelId="{5C358257-F44D-4A7D-9C3A-A8CCAC751627}">
      <dsp:nvSpPr>
        <dsp:cNvPr id="0" name=""/>
        <dsp:cNvSpPr/>
      </dsp:nvSpPr>
      <dsp:spPr>
        <a:xfrm rot="16200000">
          <a:off x="3062840" y="2763520"/>
          <a:ext cx="2346282" cy="2346282"/>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Wealth</a:t>
          </a:r>
        </a:p>
      </dsp:txBody>
      <dsp:txXfrm rot="5400000">
        <a:off x="3750050" y="2763520"/>
        <a:ext cx="1659072" cy="1659072"/>
      </dsp:txXfrm>
    </dsp:sp>
    <dsp:sp modelId="{C0A9EBED-60E1-4DA7-8074-24BB871F5042}">
      <dsp:nvSpPr>
        <dsp:cNvPr id="0" name=""/>
        <dsp:cNvSpPr/>
      </dsp:nvSpPr>
      <dsp:spPr>
        <a:xfrm>
          <a:off x="5058264" y="2221653"/>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6CE13E-B5DA-497F-A493-57344D6E82BA}">
      <dsp:nvSpPr>
        <dsp:cNvPr id="0" name=""/>
        <dsp:cNvSpPr/>
      </dsp:nvSpPr>
      <dsp:spPr>
        <a:xfrm rot="10800000">
          <a:off x="5058264" y="2492586"/>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00D28-55F4-4C84-AF93-CD751910AE15}"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A87FE-4342-422E-91F1-A3F01198DCC4}" type="slidenum">
              <a:rPr lang="en-US" smtClean="0"/>
              <a:t>‹#›</a:t>
            </a:fld>
            <a:endParaRPr lang="en-US"/>
          </a:p>
        </p:txBody>
      </p:sp>
    </p:spTree>
    <p:extLst>
      <p:ext uri="{BB962C8B-B14F-4D97-AF65-F5344CB8AC3E}">
        <p14:creationId xmlns:p14="http://schemas.microsoft.com/office/powerpoint/2010/main" val="392326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Carmen_Reinhar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A87FE-4342-422E-91F1-A3F01198DCC4}" type="slidenum">
              <a:rPr lang="en-US" smtClean="0"/>
              <a:t>1</a:t>
            </a:fld>
            <a:endParaRPr lang="en-US"/>
          </a:p>
        </p:txBody>
      </p:sp>
    </p:spTree>
    <p:extLst>
      <p:ext uri="{BB962C8B-B14F-4D97-AF65-F5344CB8AC3E}">
        <p14:creationId xmlns:p14="http://schemas.microsoft.com/office/powerpoint/2010/main" val="150907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Automatic stabilizers are automatic changes in revenues and outlays that are attributable to cyclical movements in real (inflation-adjusted) output and unemployment. </a:t>
            </a:r>
          </a:p>
        </p:txBody>
      </p:sp>
      <p:sp>
        <p:nvSpPr>
          <p:cNvPr id="4" name="Slide Number Placeholder 3"/>
          <p:cNvSpPr>
            <a:spLocks noGrp="1"/>
          </p:cNvSpPr>
          <p:nvPr>
            <p:ph type="sldNum" sz="quarter" idx="10"/>
          </p:nvPr>
        </p:nvSpPr>
        <p:spPr/>
        <p:txBody>
          <a:bodyPr/>
          <a:lstStyle/>
          <a:p>
            <a:fld id="{228745FF-88E3-4E27-9193-2D39440D1619}" type="slidenum">
              <a:rPr lang="en-US" smtClean="0"/>
              <a:t>10</a:t>
            </a:fld>
            <a:endParaRPr lang="en-US"/>
          </a:p>
        </p:txBody>
      </p:sp>
    </p:spTree>
    <p:extLst>
      <p:ext uri="{BB962C8B-B14F-4D97-AF65-F5344CB8AC3E}">
        <p14:creationId xmlns:p14="http://schemas.microsoft.com/office/powerpoint/2010/main" val="173003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spending, tax cuts, and direct aid (to states and individuals) / About 1/3 each. </a:t>
            </a:r>
          </a:p>
        </p:txBody>
      </p:sp>
      <p:sp>
        <p:nvSpPr>
          <p:cNvPr id="4" name="Slide Number Placeholder 3"/>
          <p:cNvSpPr>
            <a:spLocks noGrp="1"/>
          </p:cNvSpPr>
          <p:nvPr>
            <p:ph type="sldNum" sz="quarter" idx="10"/>
          </p:nvPr>
        </p:nvSpPr>
        <p:spPr/>
        <p:txBody>
          <a:bodyPr/>
          <a:lstStyle/>
          <a:p>
            <a:fld id="{228745FF-88E3-4E27-9193-2D39440D1619}" type="slidenum">
              <a:rPr lang="en-US" smtClean="0"/>
              <a:t>11</a:t>
            </a:fld>
            <a:endParaRPr lang="en-US"/>
          </a:p>
        </p:txBody>
      </p:sp>
    </p:spTree>
    <p:extLst>
      <p:ext uri="{BB962C8B-B14F-4D97-AF65-F5344CB8AC3E}">
        <p14:creationId xmlns:p14="http://schemas.microsoft.com/office/powerpoint/2010/main" val="109635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Wall Street Reform and Consumer Protection Act</a:t>
            </a:r>
          </a:p>
        </p:txBody>
      </p:sp>
      <p:sp>
        <p:nvSpPr>
          <p:cNvPr id="4" name="Slide Number Placeholder 3"/>
          <p:cNvSpPr>
            <a:spLocks noGrp="1"/>
          </p:cNvSpPr>
          <p:nvPr>
            <p:ph type="sldNum" sz="quarter" idx="10"/>
          </p:nvPr>
        </p:nvSpPr>
        <p:spPr/>
        <p:txBody>
          <a:bodyPr/>
          <a:lstStyle/>
          <a:p>
            <a:fld id="{228745FF-88E3-4E27-9193-2D39440D1619}" type="slidenum">
              <a:rPr lang="en-US" smtClean="0"/>
              <a:t>13</a:t>
            </a:fld>
            <a:endParaRPr lang="en-US"/>
          </a:p>
        </p:txBody>
      </p:sp>
    </p:spTree>
    <p:extLst>
      <p:ext uri="{BB962C8B-B14F-4D97-AF65-F5344CB8AC3E}">
        <p14:creationId xmlns:p14="http://schemas.microsoft.com/office/powerpoint/2010/main" val="32216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Wall Street Reform and Consumer Protection Act</a:t>
            </a:r>
          </a:p>
        </p:txBody>
      </p:sp>
      <p:sp>
        <p:nvSpPr>
          <p:cNvPr id="4" name="Slide Number Placeholder 3"/>
          <p:cNvSpPr>
            <a:spLocks noGrp="1"/>
          </p:cNvSpPr>
          <p:nvPr>
            <p:ph type="sldNum" sz="quarter" idx="10"/>
          </p:nvPr>
        </p:nvSpPr>
        <p:spPr/>
        <p:txBody>
          <a:bodyPr/>
          <a:lstStyle/>
          <a:p>
            <a:fld id="{228745FF-88E3-4E27-9193-2D39440D1619}" type="slidenum">
              <a:rPr lang="en-US" smtClean="0"/>
              <a:t>14</a:t>
            </a:fld>
            <a:endParaRPr lang="en-US"/>
          </a:p>
        </p:txBody>
      </p:sp>
    </p:spTree>
    <p:extLst>
      <p:ext uri="{BB962C8B-B14F-4D97-AF65-F5344CB8AC3E}">
        <p14:creationId xmlns:p14="http://schemas.microsoft.com/office/powerpoint/2010/main" val="89561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Economist </a:t>
            </a:r>
            <a:r>
              <a:rPr lang="en-US" sz="1200" b="0" i="0" u="none" strike="noStrike" kern="1200" dirty="0">
                <a:solidFill>
                  <a:schemeClr val="tx1"/>
                </a:solidFill>
                <a:effectLst/>
                <a:latin typeface="+mn-lt"/>
                <a:ea typeface="+mn-ea"/>
                <a:cs typeface="+mn-cs"/>
                <a:hlinkClick r:id="rId3" tooltip="Carmen Reinhart"/>
              </a:rPr>
              <a:t>Carmen Reinhart</a:t>
            </a:r>
            <a:r>
              <a:rPr lang="en-US" sz="1200" b="0" i="0" kern="1200" dirty="0">
                <a:solidFill>
                  <a:schemeClr val="tx1"/>
                </a:solidFill>
                <a:effectLst/>
                <a:latin typeface="+mn-lt"/>
                <a:ea typeface="+mn-ea"/>
                <a:cs typeface="+mn-cs"/>
              </a:rPr>
              <a:t> stated in August 2011: "Debt de-leveraging [reduction] takes about seven years...And in the decade following severe financial crises, you tend to grow by 1 to 1.5 percentage points less than in the decade before, because the decade before was fueled by a boom in private borrowing, and not all of that growth was real. The unemployment figures in advanced economies after falls are also very dark. Unemployment remains anchored about five percentage points above what it was in the decade before.”</a:t>
            </a:r>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15</a:t>
            </a:fld>
            <a:endParaRPr lang="en-US"/>
          </a:p>
        </p:txBody>
      </p:sp>
    </p:spTree>
    <p:extLst>
      <p:ext uri="{BB962C8B-B14F-4D97-AF65-F5344CB8AC3E}">
        <p14:creationId xmlns:p14="http://schemas.microsoft.com/office/powerpoint/2010/main" val="328428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17</a:t>
            </a:fld>
            <a:endParaRPr lang="en-US"/>
          </a:p>
        </p:txBody>
      </p:sp>
    </p:spTree>
    <p:extLst>
      <p:ext uri="{BB962C8B-B14F-4D97-AF65-F5344CB8AC3E}">
        <p14:creationId xmlns:p14="http://schemas.microsoft.com/office/powerpoint/2010/main" val="245689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dirty="0">
                <a:solidFill>
                  <a:srgbClr val="252525"/>
                </a:solidFill>
                <a:latin typeface="Arial" panose="020B0604020202020204" pitchFamily="34" charset="0"/>
              </a:rPr>
              <a:t>$3.3T from letting temporary income, payroll and estate tax cuts enacted in 2001, 2003, 2009, and 2010 expire on schedule at the end of 2012;</a:t>
            </a:r>
          </a:p>
          <a:p>
            <a:pPr marL="285750" indent="-285750">
              <a:buFont typeface="Wingdings" panose="05000000000000000000" pitchFamily="2" charset="2"/>
              <a:buChar char="§"/>
            </a:pPr>
            <a:r>
              <a:rPr lang="en-US" dirty="0">
                <a:solidFill>
                  <a:srgbClr val="252525"/>
                </a:solidFill>
                <a:latin typeface="Arial" panose="020B0604020202020204" pitchFamily="34" charset="0"/>
              </a:rPr>
              <a:t>$1.2T from letting the sequestration of spending take effect </a:t>
            </a:r>
            <a:r>
              <a:rPr lang="en-US" dirty="0">
                <a:latin typeface="Arial" panose="020B0604020202020204" pitchFamily="34" charset="0"/>
              </a:rPr>
              <a:t>(i.e., implementing the Budget Control Act of 2011);</a:t>
            </a:r>
          </a:p>
          <a:p>
            <a:pPr marL="285750" indent="-285750">
              <a:buFont typeface="Wingdings" panose="05000000000000000000" pitchFamily="2" charset="2"/>
              <a:buChar char="§"/>
            </a:pPr>
            <a:r>
              <a:rPr lang="en-US" dirty="0">
                <a:solidFill>
                  <a:srgbClr val="252525"/>
                </a:solidFill>
                <a:latin typeface="Arial" panose="020B0604020202020204" pitchFamily="34" charset="0"/>
              </a:rPr>
              <a:t>$1.7T related to temporary tax cut expirations typically extended (“extenders”), no longer applying Medicare “Doc Fix”, allowing AMT to impact more taxpayers </a:t>
            </a:r>
          </a:p>
          <a:p>
            <a:pPr marL="285750" indent="-285750">
              <a:buFont typeface="Wingdings" panose="05000000000000000000" pitchFamily="2" charset="2"/>
              <a:buChar char="§"/>
            </a:pPr>
            <a:r>
              <a:rPr lang="en-US" dirty="0">
                <a:solidFill>
                  <a:srgbClr val="252525"/>
                </a:solidFill>
                <a:latin typeface="Arial" panose="020B0604020202020204" pitchFamily="34" charset="0"/>
              </a:rPr>
              <a:t>$0.9T in lower interest payments on the debt</a:t>
            </a:r>
            <a:endParaRPr lang="en-US" b="0" i="0" dirty="0">
              <a:solidFill>
                <a:srgbClr val="252525"/>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84BA87FE-4342-422E-91F1-A3F01198DCC4}" type="slidenum">
              <a:rPr lang="en-US" smtClean="0"/>
              <a:t>27</a:t>
            </a:fld>
            <a:endParaRPr lang="en-US"/>
          </a:p>
        </p:txBody>
      </p:sp>
    </p:spTree>
    <p:extLst>
      <p:ext uri="{BB962C8B-B14F-4D97-AF65-F5344CB8AC3E}">
        <p14:creationId xmlns:p14="http://schemas.microsoft.com/office/powerpoint/2010/main" val="50642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A87FE-4342-422E-91F1-A3F01198DCC4}" type="slidenum">
              <a:rPr lang="en-US" smtClean="0"/>
              <a:t>28</a:t>
            </a:fld>
            <a:endParaRPr lang="en-US"/>
          </a:p>
        </p:txBody>
      </p:sp>
    </p:spTree>
    <p:extLst>
      <p:ext uri="{BB962C8B-B14F-4D97-AF65-F5344CB8AC3E}">
        <p14:creationId xmlns:p14="http://schemas.microsoft.com/office/powerpoint/2010/main" val="61166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33</a:t>
            </a:fld>
            <a:endParaRPr lang="en-US"/>
          </a:p>
        </p:txBody>
      </p:sp>
    </p:spTree>
    <p:extLst>
      <p:ext uri="{BB962C8B-B14F-4D97-AF65-F5344CB8AC3E}">
        <p14:creationId xmlns:p14="http://schemas.microsoft.com/office/powerpoint/2010/main" val="865644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analyzing</a:t>
            </a:r>
            <a:r>
              <a:rPr lang="en-US" baseline="0" dirty="0" smtClean="0"/>
              <a:t> economic variables during the Obama era, they tended to follow this pattern.  Understand the starting point for the figures quoted.</a:t>
            </a:r>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34</a:t>
            </a:fld>
            <a:endParaRPr lang="en-US"/>
          </a:p>
        </p:txBody>
      </p:sp>
    </p:spTree>
    <p:extLst>
      <p:ext uri="{BB962C8B-B14F-4D97-AF65-F5344CB8AC3E}">
        <p14:creationId xmlns:p14="http://schemas.microsoft.com/office/powerpoint/2010/main" val="393796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2</a:t>
            </a:fld>
            <a:endParaRPr lang="en-US"/>
          </a:p>
        </p:txBody>
      </p:sp>
    </p:spTree>
    <p:extLst>
      <p:ext uri="{BB962C8B-B14F-4D97-AF65-F5344CB8AC3E}">
        <p14:creationId xmlns:p14="http://schemas.microsoft.com/office/powerpoint/2010/main" val="485206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35</a:t>
            </a:fld>
            <a:endParaRPr lang="en-US"/>
          </a:p>
        </p:txBody>
      </p:sp>
    </p:spTree>
    <p:extLst>
      <p:ext uri="{BB962C8B-B14F-4D97-AF65-F5344CB8AC3E}">
        <p14:creationId xmlns:p14="http://schemas.microsoft.com/office/powerpoint/2010/main" val="3067181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36</a:t>
            </a:fld>
            <a:endParaRPr lang="en-US"/>
          </a:p>
        </p:txBody>
      </p:sp>
    </p:spTree>
    <p:extLst>
      <p:ext uri="{BB962C8B-B14F-4D97-AF65-F5344CB8AC3E}">
        <p14:creationId xmlns:p14="http://schemas.microsoft.com/office/powerpoint/2010/main" val="1440500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37</a:t>
            </a:fld>
            <a:endParaRPr lang="en-US"/>
          </a:p>
        </p:txBody>
      </p:sp>
    </p:spTree>
    <p:extLst>
      <p:ext uri="{BB962C8B-B14F-4D97-AF65-F5344CB8AC3E}">
        <p14:creationId xmlns:p14="http://schemas.microsoft.com/office/powerpoint/2010/main" val="3246263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38</a:t>
            </a:fld>
            <a:endParaRPr lang="en-US"/>
          </a:p>
        </p:txBody>
      </p:sp>
    </p:spTree>
    <p:extLst>
      <p:ext uri="{BB962C8B-B14F-4D97-AF65-F5344CB8AC3E}">
        <p14:creationId xmlns:p14="http://schemas.microsoft.com/office/powerpoint/2010/main" val="1111365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39</a:t>
            </a:fld>
            <a:endParaRPr lang="en-US"/>
          </a:p>
        </p:txBody>
      </p:sp>
    </p:spTree>
    <p:extLst>
      <p:ext uri="{BB962C8B-B14F-4D97-AF65-F5344CB8AC3E}">
        <p14:creationId xmlns:p14="http://schemas.microsoft.com/office/powerpoint/2010/main" val="383185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40</a:t>
            </a:fld>
            <a:endParaRPr lang="en-US"/>
          </a:p>
        </p:txBody>
      </p:sp>
    </p:spTree>
    <p:extLst>
      <p:ext uri="{BB962C8B-B14F-4D97-AF65-F5344CB8AC3E}">
        <p14:creationId xmlns:p14="http://schemas.microsoft.com/office/powerpoint/2010/main" val="2073454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41</a:t>
            </a:fld>
            <a:endParaRPr lang="en-US"/>
          </a:p>
        </p:txBody>
      </p:sp>
    </p:spTree>
    <p:extLst>
      <p:ext uri="{BB962C8B-B14F-4D97-AF65-F5344CB8AC3E}">
        <p14:creationId xmlns:p14="http://schemas.microsoft.com/office/powerpoint/2010/main" val="2657176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42</a:t>
            </a:fld>
            <a:endParaRPr lang="en-US"/>
          </a:p>
        </p:txBody>
      </p:sp>
    </p:spTree>
    <p:extLst>
      <p:ext uri="{BB962C8B-B14F-4D97-AF65-F5344CB8AC3E}">
        <p14:creationId xmlns:p14="http://schemas.microsoft.com/office/powerpoint/2010/main" val="3332982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2238 12/30</a:t>
            </a:r>
          </a:p>
        </p:txBody>
      </p:sp>
      <p:sp>
        <p:nvSpPr>
          <p:cNvPr id="4" name="Slide Number Placeholder 3"/>
          <p:cNvSpPr>
            <a:spLocks noGrp="1"/>
          </p:cNvSpPr>
          <p:nvPr>
            <p:ph type="sldNum" sz="quarter" idx="10"/>
          </p:nvPr>
        </p:nvSpPr>
        <p:spPr/>
        <p:txBody>
          <a:bodyPr/>
          <a:lstStyle/>
          <a:p>
            <a:fld id="{228745FF-88E3-4E27-9193-2D39440D1619}" type="slidenum">
              <a:rPr lang="en-US" smtClean="0"/>
              <a:t>43</a:t>
            </a:fld>
            <a:endParaRPr lang="en-US"/>
          </a:p>
        </p:txBody>
      </p:sp>
    </p:spTree>
    <p:extLst>
      <p:ext uri="{BB962C8B-B14F-4D97-AF65-F5344CB8AC3E}">
        <p14:creationId xmlns:p14="http://schemas.microsoft.com/office/powerpoint/2010/main" val="1098544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44</a:t>
            </a:fld>
            <a:endParaRPr lang="en-US"/>
          </a:p>
        </p:txBody>
      </p:sp>
    </p:spTree>
    <p:extLst>
      <p:ext uri="{BB962C8B-B14F-4D97-AF65-F5344CB8AC3E}">
        <p14:creationId xmlns:p14="http://schemas.microsoft.com/office/powerpoint/2010/main" val="31988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you’re the President-elect and your</a:t>
            </a:r>
            <a:r>
              <a:rPr lang="en-US" baseline="0" dirty="0" smtClean="0"/>
              <a:t> economic team gives you the bad news…</a:t>
            </a:r>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3</a:t>
            </a:fld>
            <a:endParaRPr lang="en-US"/>
          </a:p>
        </p:txBody>
      </p:sp>
    </p:spTree>
    <p:extLst>
      <p:ext uri="{BB962C8B-B14F-4D97-AF65-F5344CB8AC3E}">
        <p14:creationId xmlns:p14="http://schemas.microsoft.com/office/powerpoint/2010/main" val="2025480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46</a:t>
            </a:fld>
            <a:endParaRPr lang="en-US"/>
          </a:p>
        </p:txBody>
      </p:sp>
    </p:spTree>
    <p:extLst>
      <p:ext uri="{BB962C8B-B14F-4D97-AF65-F5344CB8AC3E}">
        <p14:creationId xmlns:p14="http://schemas.microsoft.com/office/powerpoint/2010/main" val="3056761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47</a:t>
            </a:fld>
            <a:endParaRPr lang="en-US"/>
          </a:p>
        </p:txBody>
      </p:sp>
    </p:spTree>
    <p:extLst>
      <p:ext uri="{BB962C8B-B14F-4D97-AF65-F5344CB8AC3E}">
        <p14:creationId xmlns:p14="http://schemas.microsoft.com/office/powerpoint/2010/main" val="1612487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100 families in the U.S., the richest 1 family has $20.  The other 99 families have $80 spread among them.</a:t>
            </a:r>
          </a:p>
        </p:txBody>
      </p:sp>
      <p:sp>
        <p:nvSpPr>
          <p:cNvPr id="4" name="Slide Number Placeholder 3"/>
          <p:cNvSpPr>
            <a:spLocks noGrp="1"/>
          </p:cNvSpPr>
          <p:nvPr>
            <p:ph type="sldNum" sz="quarter" idx="10"/>
          </p:nvPr>
        </p:nvSpPr>
        <p:spPr/>
        <p:txBody>
          <a:bodyPr/>
          <a:lstStyle/>
          <a:p>
            <a:fld id="{228745FF-88E3-4E27-9193-2D39440D1619}" type="slidenum">
              <a:rPr lang="en-US" smtClean="0"/>
              <a:t>48</a:t>
            </a:fld>
            <a:endParaRPr lang="en-US"/>
          </a:p>
        </p:txBody>
      </p:sp>
    </p:spTree>
    <p:extLst>
      <p:ext uri="{BB962C8B-B14F-4D97-AF65-F5344CB8AC3E}">
        <p14:creationId xmlns:p14="http://schemas.microsoft.com/office/powerpoint/2010/main" val="4096999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Clinton tax hikes in the</a:t>
            </a:r>
            <a:r>
              <a:rPr lang="en-US" baseline="0" dirty="0"/>
              <a:t> 1990’s reversed by Bush tax cuts; which were allowed to expire for top 1%.</a:t>
            </a:r>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50</a:t>
            </a:fld>
            <a:endParaRPr lang="en-US"/>
          </a:p>
        </p:txBody>
      </p:sp>
    </p:spTree>
    <p:extLst>
      <p:ext uri="{BB962C8B-B14F-4D97-AF65-F5344CB8AC3E}">
        <p14:creationId xmlns:p14="http://schemas.microsoft.com/office/powerpoint/2010/main" val="3317198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45FF-88E3-4E27-9193-2D39440D1619}" type="slidenum">
              <a:rPr lang="en-US" smtClean="0"/>
              <a:t>52</a:t>
            </a:fld>
            <a:endParaRPr lang="en-US"/>
          </a:p>
        </p:txBody>
      </p:sp>
    </p:spTree>
    <p:extLst>
      <p:ext uri="{BB962C8B-B14F-4D97-AF65-F5344CB8AC3E}">
        <p14:creationId xmlns:p14="http://schemas.microsoft.com/office/powerpoint/2010/main" val="2836092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DBAB7-F3F7-466E-9BE5-6B7BCB1661D7}" type="slidenum">
              <a:rPr lang="en-US" smtClean="0"/>
              <a:t>53</a:t>
            </a:fld>
            <a:endParaRPr lang="en-US"/>
          </a:p>
        </p:txBody>
      </p:sp>
    </p:spTree>
    <p:extLst>
      <p:ext uri="{BB962C8B-B14F-4D97-AF65-F5344CB8AC3E}">
        <p14:creationId xmlns:p14="http://schemas.microsoft.com/office/powerpoint/2010/main" val="3413232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DBAB7-F3F7-466E-9BE5-6B7BCB1661D7}" type="slidenum">
              <a:rPr lang="en-US" smtClean="0"/>
              <a:t>54</a:t>
            </a:fld>
            <a:endParaRPr lang="en-US"/>
          </a:p>
        </p:txBody>
      </p:sp>
    </p:spTree>
    <p:extLst>
      <p:ext uri="{BB962C8B-B14F-4D97-AF65-F5344CB8AC3E}">
        <p14:creationId xmlns:p14="http://schemas.microsoft.com/office/powerpoint/2010/main" val="1105501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DBAB7-F3F7-466E-9BE5-6B7BCB1661D7}" type="slidenum">
              <a:rPr lang="en-US" smtClean="0"/>
              <a:t>55</a:t>
            </a:fld>
            <a:endParaRPr lang="en-US"/>
          </a:p>
        </p:txBody>
      </p:sp>
    </p:spTree>
    <p:extLst>
      <p:ext uri="{BB962C8B-B14F-4D97-AF65-F5344CB8AC3E}">
        <p14:creationId xmlns:p14="http://schemas.microsoft.com/office/powerpoint/2010/main" val="1456337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9m federal exchange, 3m other states with their own exchanges</a:t>
            </a:r>
          </a:p>
        </p:txBody>
      </p:sp>
      <p:sp>
        <p:nvSpPr>
          <p:cNvPr id="4" name="Slide Number Placeholder 3"/>
          <p:cNvSpPr>
            <a:spLocks noGrp="1"/>
          </p:cNvSpPr>
          <p:nvPr>
            <p:ph type="sldNum" sz="quarter" idx="10"/>
          </p:nvPr>
        </p:nvSpPr>
        <p:spPr/>
        <p:txBody>
          <a:bodyPr/>
          <a:lstStyle/>
          <a:p>
            <a:fld id="{3BCDBAB7-F3F7-466E-9BE5-6B7BCB1661D7}" type="slidenum">
              <a:rPr lang="en-US" smtClean="0"/>
              <a:t>56</a:t>
            </a:fld>
            <a:endParaRPr lang="en-US"/>
          </a:p>
        </p:txBody>
      </p:sp>
    </p:spTree>
    <p:extLst>
      <p:ext uri="{BB962C8B-B14F-4D97-AF65-F5344CB8AC3E}">
        <p14:creationId xmlns:p14="http://schemas.microsoft.com/office/powerpoint/2010/main" val="567328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61</a:t>
            </a:fld>
            <a:endParaRPr lang="en-US"/>
          </a:p>
        </p:txBody>
      </p:sp>
    </p:spTree>
    <p:extLst>
      <p:ext uri="{BB962C8B-B14F-4D97-AF65-F5344CB8AC3E}">
        <p14:creationId xmlns:p14="http://schemas.microsoft.com/office/powerpoint/2010/main" val="291821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Needless to say, people are focused on the economy to</a:t>
            </a:r>
            <a:r>
              <a:rPr lang="en-US" baseline="0" dirty="0" smtClean="0"/>
              <a:t> the exclusion of nearly all-else, despite the Iraq &amp; Afghanistan wars</a:t>
            </a:r>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4</a:t>
            </a:fld>
            <a:endParaRPr lang="en-US"/>
          </a:p>
        </p:txBody>
      </p:sp>
    </p:spTree>
    <p:extLst>
      <p:ext uri="{BB962C8B-B14F-4D97-AF65-F5344CB8AC3E}">
        <p14:creationId xmlns:p14="http://schemas.microsoft.com/office/powerpoint/2010/main" val="841119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62</a:t>
            </a:fld>
            <a:endParaRPr lang="en-US"/>
          </a:p>
        </p:txBody>
      </p:sp>
    </p:spTree>
    <p:extLst>
      <p:ext uri="{BB962C8B-B14F-4D97-AF65-F5344CB8AC3E}">
        <p14:creationId xmlns:p14="http://schemas.microsoft.com/office/powerpoint/2010/main" val="1069469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52525"/>
                </a:solidFill>
                <a:latin typeface="Arial" panose="020B0604020202020204" pitchFamily="34" charset="0"/>
              </a:rPr>
              <a:t>"Starting in 2020, the increase in average premiums from repealing the individual mandate penalties would be more than offset by the combination of several factors that would decrease those premiums: grants to states from the Patient and State Stability Fund (which CBO and JCT expect to largely be used by states to limit the costs to insurers of enrollees with very high claims); the elimination of the requirement for insurers to offer plans covering certain percentages of the cost of covered benefits; and a younger mix of enrollees. By 2026, average premiums for single policyholders in the nongroup market under the legislation would be roughly 10 percent lower than under current law..."</a:t>
            </a:r>
          </a:p>
          <a:p>
            <a:endParaRPr lang="en-US" dirty="0"/>
          </a:p>
        </p:txBody>
      </p:sp>
      <p:sp>
        <p:nvSpPr>
          <p:cNvPr id="4" name="Slide Number Placeholder 3"/>
          <p:cNvSpPr>
            <a:spLocks noGrp="1"/>
          </p:cNvSpPr>
          <p:nvPr>
            <p:ph type="sldNum" sz="quarter" idx="10"/>
          </p:nvPr>
        </p:nvSpPr>
        <p:spPr/>
        <p:txBody>
          <a:bodyPr/>
          <a:lstStyle/>
          <a:p>
            <a:fld id="{84BA87FE-4342-422E-91F1-A3F01198DCC4}" type="slidenum">
              <a:rPr lang="en-US" smtClean="0"/>
              <a:t>65</a:t>
            </a:fld>
            <a:endParaRPr lang="en-US"/>
          </a:p>
        </p:txBody>
      </p:sp>
    </p:spTree>
    <p:extLst>
      <p:ext uri="{BB962C8B-B14F-4D97-AF65-F5344CB8AC3E}">
        <p14:creationId xmlns:p14="http://schemas.microsoft.com/office/powerpoint/2010/main" val="199213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Economy on</a:t>
            </a:r>
            <a:r>
              <a:rPr lang="en-US" baseline="0" dirty="0" smtClean="0"/>
              <a:t> very solid ground in 2016</a:t>
            </a:r>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5</a:t>
            </a:fld>
            <a:endParaRPr lang="en-US"/>
          </a:p>
        </p:txBody>
      </p:sp>
    </p:spTree>
    <p:extLst>
      <p:ext uri="{BB962C8B-B14F-4D97-AF65-F5344CB8AC3E}">
        <p14:creationId xmlns:p14="http://schemas.microsoft.com/office/powerpoint/2010/main" val="298431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Economy</a:t>
            </a:r>
            <a:r>
              <a:rPr lang="en-US" baseline="0" dirty="0" smtClean="0"/>
              <a:t> strong enough to where domestic/social issues are top of mind</a:t>
            </a:r>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6</a:t>
            </a:fld>
            <a:endParaRPr lang="en-US"/>
          </a:p>
        </p:txBody>
      </p:sp>
    </p:spTree>
    <p:extLst>
      <p:ext uri="{BB962C8B-B14F-4D97-AF65-F5344CB8AC3E}">
        <p14:creationId xmlns:p14="http://schemas.microsoft.com/office/powerpoint/2010/main" val="148962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roll back the clock to early 2009.  Obama inaugurated January 200</a:t>
            </a:r>
            <a:r>
              <a:rPr lang="en-US" baseline="0" dirty="0" smtClean="0"/>
              <a:t>9 and has to address the Great Recession.</a:t>
            </a:r>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7</a:t>
            </a:fld>
            <a:endParaRPr lang="en-US"/>
          </a:p>
        </p:txBody>
      </p:sp>
    </p:spTree>
    <p:extLst>
      <p:ext uri="{BB962C8B-B14F-4D97-AF65-F5344CB8AC3E}">
        <p14:creationId xmlns:p14="http://schemas.microsoft.com/office/powerpoint/2010/main" val="115371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sz="1200" dirty="0" smtClean="0"/>
              <a:t>He’s facing both</a:t>
            </a:r>
            <a:r>
              <a:rPr lang="en-US" sz="1200" baseline="0" dirty="0" smtClean="0"/>
              <a:t> a serious recession and a financial market crisis.  Fortunately, inflation is tame and he faces no Treasury borrowing constraints.</a:t>
            </a:r>
            <a:endParaRPr lang="en-US" sz="1200" dirty="0" smtClean="0"/>
          </a:p>
          <a:p>
            <a:pPr marL="342900" indent="-342900">
              <a:buFont typeface="Wingdings" panose="05000000000000000000" pitchFamily="2" charset="2"/>
              <a:buChar char="§"/>
            </a:pPr>
            <a:r>
              <a:rPr lang="en-US" sz="1200" dirty="0" smtClean="0"/>
              <a:t>4 </a:t>
            </a:r>
            <a:r>
              <a:rPr lang="en-US" sz="1200" dirty="0"/>
              <a:t>million foreclosures Sept ‘08 to Sept ’12; 6.5M by Sept 2014</a:t>
            </a:r>
          </a:p>
          <a:p>
            <a:pPr marL="342900" indent="-342900">
              <a:buFont typeface="Wingdings" panose="05000000000000000000" pitchFamily="2" charset="2"/>
              <a:buChar char="§"/>
            </a:pPr>
            <a:r>
              <a:rPr lang="en-US" sz="1200" dirty="0"/>
              <a:t>11 million households “underwater” in 2011</a:t>
            </a:r>
          </a:p>
          <a:p>
            <a:endParaRPr lang="en-US" dirty="0"/>
          </a:p>
        </p:txBody>
      </p:sp>
      <p:sp>
        <p:nvSpPr>
          <p:cNvPr id="4" name="Slide Number Placeholder 3"/>
          <p:cNvSpPr>
            <a:spLocks noGrp="1"/>
          </p:cNvSpPr>
          <p:nvPr>
            <p:ph type="sldNum" sz="quarter" idx="10"/>
          </p:nvPr>
        </p:nvSpPr>
        <p:spPr/>
        <p:txBody>
          <a:bodyPr/>
          <a:lstStyle/>
          <a:p>
            <a:fld id="{228745FF-88E3-4E27-9193-2D39440D1619}" type="slidenum">
              <a:rPr lang="en-US" smtClean="0"/>
              <a:t>8</a:t>
            </a:fld>
            <a:endParaRPr lang="en-US"/>
          </a:p>
        </p:txBody>
      </p:sp>
    </p:spTree>
    <p:extLst>
      <p:ext uri="{BB962C8B-B14F-4D97-AF65-F5344CB8AC3E}">
        <p14:creationId xmlns:p14="http://schemas.microsoft.com/office/powerpoint/2010/main" val="305264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 look at the steps taken to address the crisis.</a:t>
            </a:r>
            <a:endParaRPr lang="en-US" dirty="0" smtClean="0"/>
          </a:p>
          <a:p>
            <a:r>
              <a:rPr lang="en-US" dirty="0" smtClean="0"/>
              <a:t>$</a:t>
            </a:r>
            <a:r>
              <a:rPr lang="en-US" dirty="0"/>
              <a:t>11 trillion in commitments, $3 trillion invested.  Not discussing Fed.</a:t>
            </a:r>
          </a:p>
        </p:txBody>
      </p:sp>
      <p:sp>
        <p:nvSpPr>
          <p:cNvPr id="4" name="Slide Number Placeholder 3"/>
          <p:cNvSpPr>
            <a:spLocks noGrp="1"/>
          </p:cNvSpPr>
          <p:nvPr>
            <p:ph type="sldNum" sz="quarter" idx="10"/>
          </p:nvPr>
        </p:nvSpPr>
        <p:spPr/>
        <p:txBody>
          <a:bodyPr/>
          <a:lstStyle/>
          <a:p>
            <a:fld id="{228745FF-88E3-4E27-9193-2D39440D1619}" type="slidenum">
              <a:rPr lang="en-US" smtClean="0"/>
              <a:t>9</a:t>
            </a:fld>
            <a:endParaRPr lang="en-US"/>
          </a:p>
        </p:txBody>
      </p:sp>
    </p:spTree>
    <p:extLst>
      <p:ext uri="{BB962C8B-B14F-4D97-AF65-F5344CB8AC3E}">
        <p14:creationId xmlns:p14="http://schemas.microsoft.com/office/powerpoint/2010/main" val="69272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E7FCA5-B50E-48C9-ABB5-33D75F2E767D}"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188315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BB238-62B6-4184-BFB6-A0B81CC7BC24}"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96620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A6717-AA64-459A-B772-B855BBAA1C2C}"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377399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A45CE-8DA4-46A7-AA0B-870151F38F54}"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426281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969A5-D4FF-421A-8EA7-0FCAE101E36B}"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129863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2EFC81-F70B-45D5-9CB3-69D093070F08}" type="datetime1">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124389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7E5BD-0FDD-4AE0-B50F-C3687DDC86F7}" type="datetime1">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39523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FBDF0B-D071-47D4-9E65-E435DECCE1E2}" type="datetime1">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371675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AF12D-29D5-448D-BE0A-4A9F9BF00BB2}" type="datetime1">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87372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68C80-F519-49C7-BDCB-C0A20C02F216}" type="datetime1">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199385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994CA-23DB-49E0-B648-2D9A683720AF}" type="datetime1">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F92A2-B566-4B8D-BFBA-C75BC61131D9}" type="slidenum">
              <a:rPr lang="en-US" smtClean="0"/>
              <a:t>‹#›</a:t>
            </a:fld>
            <a:endParaRPr lang="en-US"/>
          </a:p>
        </p:txBody>
      </p:sp>
    </p:spTree>
    <p:extLst>
      <p:ext uri="{BB962C8B-B14F-4D97-AF65-F5344CB8AC3E}">
        <p14:creationId xmlns:p14="http://schemas.microsoft.com/office/powerpoint/2010/main" val="315332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E9A78-6952-476E-92BD-8D4E6F3BB27F}" type="datetime1">
              <a:rPr lang="en-US" smtClean="0"/>
              <a:t>3/22/2017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F92A2-B566-4B8D-BFBA-C75BC61131D9}" type="slidenum">
              <a:rPr lang="en-US" smtClean="0"/>
              <a:t>‹#›</a:t>
            </a:fld>
            <a:endParaRPr lang="en-US"/>
          </a:p>
        </p:txBody>
      </p:sp>
    </p:spTree>
    <p:extLst>
      <p:ext uri="{BB962C8B-B14F-4D97-AF65-F5344CB8AC3E}">
        <p14:creationId xmlns:p14="http://schemas.microsoft.com/office/powerpoint/2010/main" val="332105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4506" y="2172782"/>
            <a:ext cx="7550208" cy="646331"/>
          </a:xfrm>
          <a:prstGeom prst="rect">
            <a:avLst/>
          </a:prstGeom>
          <a:noFill/>
        </p:spPr>
        <p:txBody>
          <a:bodyPr wrap="none" rtlCol="0">
            <a:spAutoFit/>
          </a:bodyPr>
          <a:lstStyle/>
          <a:p>
            <a:pPr algn="ctr"/>
            <a:r>
              <a:rPr lang="en-US" sz="3600" dirty="0"/>
              <a:t>The Economy Under President Obama</a:t>
            </a:r>
          </a:p>
        </p:txBody>
      </p:sp>
      <p:sp>
        <p:nvSpPr>
          <p:cNvPr id="5" name="TextBox 4"/>
          <p:cNvSpPr txBox="1"/>
          <p:nvPr/>
        </p:nvSpPr>
        <p:spPr>
          <a:xfrm>
            <a:off x="4862908" y="3363709"/>
            <a:ext cx="5827814" cy="1200329"/>
          </a:xfrm>
          <a:prstGeom prst="rect">
            <a:avLst/>
          </a:prstGeom>
          <a:noFill/>
        </p:spPr>
        <p:txBody>
          <a:bodyPr wrap="none" rtlCol="0">
            <a:spAutoFit/>
          </a:bodyPr>
          <a:lstStyle/>
          <a:p>
            <a:pPr algn="ctr"/>
            <a:r>
              <a:rPr lang="en-US" sz="2400" dirty="0"/>
              <a:t>David Doney  &amp;  Karl Faulstich </a:t>
            </a:r>
          </a:p>
          <a:p>
            <a:pPr algn="ctr"/>
            <a:r>
              <a:rPr lang="en-US" sz="2400" dirty="0"/>
              <a:t>NWSOFA Fiscal &amp; Economic Discussion Group</a:t>
            </a:r>
          </a:p>
          <a:p>
            <a:pPr algn="ctr"/>
            <a:r>
              <a:rPr lang="en-US" sz="2400" dirty="0"/>
              <a:t>March 21, 2017</a:t>
            </a:r>
          </a:p>
        </p:txBody>
      </p:sp>
      <p:pic>
        <p:nvPicPr>
          <p:cNvPr id="4098" name="Picture 2" descr="Image result for obama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43" y="953236"/>
            <a:ext cx="3191157" cy="48465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9448800" y="6492875"/>
            <a:ext cx="2743200" cy="365125"/>
          </a:xfrm>
        </p:spPr>
        <p:txBody>
          <a:bodyPr/>
          <a:lstStyle/>
          <a:p>
            <a:fld id="{18FF92A2-B566-4B8D-BFBA-C75BC61131D9}" type="slidenum">
              <a:rPr lang="en-US" smtClean="0"/>
              <a:t>1</a:t>
            </a:fld>
            <a:endParaRPr lang="en-US" dirty="0"/>
          </a:p>
        </p:txBody>
      </p:sp>
    </p:spTree>
    <p:extLst>
      <p:ext uri="{BB962C8B-B14F-4D97-AF65-F5344CB8AC3E}">
        <p14:creationId xmlns:p14="http://schemas.microsoft.com/office/powerpoint/2010/main" val="2163094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56022" y="6482323"/>
            <a:ext cx="2743200" cy="365125"/>
          </a:xfrm>
        </p:spPr>
        <p:txBody>
          <a:bodyPr/>
          <a:lstStyle/>
          <a:p>
            <a:fld id="{E4A4709E-203A-4E96-B96D-49A71B3DD14A}" type="slidenum">
              <a:rPr lang="en-US" smtClean="0"/>
              <a:t>10</a:t>
            </a:fld>
            <a:endParaRPr lang="en-US" dirty="0"/>
          </a:p>
        </p:txBody>
      </p:sp>
      <p:sp>
        <p:nvSpPr>
          <p:cNvPr id="4" name="TextBox 3"/>
          <p:cNvSpPr txBox="1"/>
          <p:nvPr/>
        </p:nvSpPr>
        <p:spPr>
          <a:xfrm>
            <a:off x="4419258" y="103998"/>
            <a:ext cx="3805657" cy="584775"/>
          </a:xfrm>
          <a:prstGeom prst="rect">
            <a:avLst/>
          </a:prstGeom>
          <a:noFill/>
        </p:spPr>
        <p:txBody>
          <a:bodyPr wrap="none" rtlCol="0">
            <a:spAutoFit/>
          </a:bodyPr>
          <a:lstStyle/>
          <a:p>
            <a:r>
              <a:rPr lang="en-US" sz="3200" dirty="0"/>
              <a:t>Automatic Stabilizers</a:t>
            </a:r>
          </a:p>
        </p:txBody>
      </p:sp>
      <p:sp>
        <p:nvSpPr>
          <p:cNvPr id="9" name="TextBox 8"/>
          <p:cNvSpPr txBox="1"/>
          <p:nvPr/>
        </p:nvSpPr>
        <p:spPr>
          <a:xfrm>
            <a:off x="5282512" y="6496321"/>
            <a:ext cx="6714852" cy="276999"/>
          </a:xfrm>
          <a:prstGeom prst="rect">
            <a:avLst/>
          </a:prstGeom>
          <a:noFill/>
        </p:spPr>
        <p:txBody>
          <a:bodyPr wrap="none" rtlCol="0">
            <a:spAutoFit/>
          </a:bodyPr>
          <a:lstStyle/>
          <a:p>
            <a:r>
              <a:rPr lang="en-US" sz="1200" dirty="0"/>
              <a:t>Sources: FRED; CBO “The Effects of Automatic Stabilizers on the Federal Budget as of 2013” (March ‘13)</a:t>
            </a:r>
          </a:p>
        </p:txBody>
      </p:sp>
      <p:pic>
        <p:nvPicPr>
          <p:cNvPr id="7" name="Picture 6"/>
          <p:cNvPicPr>
            <a:picLocks noChangeAspect="1"/>
          </p:cNvPicPr>
          <p:nvPr/>
        </p:nvPicPr>
        <p:blipFill>
          <a:blip r:embed="rId3"/>
          <a:stretch>
            <a:fillRect/>
          </a:stretch>
        </p:blipFill>
        <p:spPr>
          <a:xfrm>
            <a:off x="167498" y="1536812"/>
            <a:ext cx="5824741" cy="4215431"/>
          </a:xfrm>
          <a:prstGeom prst="rect">
            <a:avLst/>
          </a:prstGeom>
        </p:spPr>
      </p:pic>
      <p:sp>
        <p:nvSpPr>
          <p:cNvPr id="10" name="TextBox 9"/>
          <p:cNvSpPr txBox="1"/>
          <p:nvPr/>
        </p:nvSpPr>
        <p:spPr>
          <a:xfrm>
            <a:off x="692718" y="1005219"/>
            <a:ext cx="5293822" cy="461665"/>
          </a:xfrm>
          <a:prstGeom prst="rect">
            <a:avLst/>
          </a:prstGeom>
          <a:noFill/>
        </p:spPr>
        <p:txBody>
          <a:bodyPr wrap="none" rtlCol="0">
            <a:spAutoFit/>
          </a:bodyPr>
          <a:lstStyle/>
          <a:p>
            <a:r>
              <a:rPr lang="en-US" sz="2400" dirty="0"/>
              <a:t>Unemployment Insurance (Peak $140B)</a:t>
            </a:r>
          </a:p>
        </p:txBody>
      </p:sp>
      <p:pic>
        <p:nvPicPr>
          <p:cNvPr id="12" name="Picture 11"/>
          <p:cNvPicPr>
            <a:picLocks noChangeAspect="1"/>
          </p:cNvPicPr>
          <p:nvPr/>
        </p:nvPicPr>
        <p:blipFill>
          <a:blip r:embed="rId4"/>
          <a:stretch>
            <a:fillRect/>
          </a:stretch>
        </p:blipFill>
        <p:spPr>
          <a:xfrm>
            <a:off x="6198850" y="1532251"/>
            <a:ext cx="5888642" cy="4219992"/>
          </a:xfrm>
          <a:prstGeom prst="rect">
            <a:avLst/>
          </a:prstGeom>
        </p:spPr>
      </p:pic>
      <p:sp>
        <p:nvSpPr>
          <p:cNvPr id="13" name="TextBox 12"/>
          <p:cNvSpPr txBox="1"/>
          <p:nvPr/>
        </p:nvSpPr>
        <p:spPr>
          <a:xfrm>
            <a:off x="6929071" y="1005219"/>
            <a:ext cx="4428200" cy="461665"/>
          </a:xfrm>
          <a:prstGeom prst="rect">
            <a:avLst/>
          </a:prstGeom>
          <a:noFill/>
        </p:spPr>
        <p:txBody>
          <a:bodyPr wrap="none" rtlCol="0">
            <a:spAutoFit/>
          </a:bodyPr>
          <a:lstStyle/>
          <a:p>
            <a:r>
              <a:rPr lang="en-US" sz="2400" dirty="0"/>
              <a:t>Food Stamps / SNAP (Peak $75B)</a:t>
            </a:r>
          </a:p>
        </p:txBody>
      </p:sp>
    </p:spTree>
    <p:extLst>
      <p:ext uri="{BB962C8B-B14F-4D97-AF65-F5344CB8AC3E}">
        <p14:creationId xmlns:p14="http://schemas.microsoft.com/office/powerpoint/2010/main" val="259182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5427" y="6492875"/>
            <a:ext cx="2743200" cy="365125"/>
          </a:xfrm>
        </p:spPr>
        <p:txBody>
          <a:bodyPr/>
          <a:lstStyle/>
          <a:p>
            <a:fld id="{E4A4709E-203A-4E96-B96D-49A71B3DD14A}" type="slidenum">
              <a:rPr lang="en-US" smtClean="0"/>
              <a:t>11</a:t>
            </a:fld>
            <a:endParaRPr lang="en-US" dirty="0"/>
          </a:p>
        </p:txBody>
      </p:sp>
      <p:sp>
        <p:nvSpPr>
          <p:cNvPr id="4" name="TextBox 3"/>
          <p:cNvSpPr txBox="1"/>
          <p:nvPr/>
        </p:nvSpPr>
        <p:spPr>
          <a:xfrm>
            <a:off x="3320217" y="84963"/>
            <a:ext cx="5646867" cy="584775"/>
          </a:xfrm>
          <a:prstGeom prst="rect">
            <a:avLst/>
          </a:prstGeom>
          <a:noFill/>
        </p:spPr>
        <p:txBody>
          <a:bodyPr wrap="none" rtlCol="0">
            <a:spAutoFit/>
          </a:bodyPr>
          <a:lstStyle/>
          <a:p>
            <a:r>
              <a:rPr lang="en-US" sz="3200" dirty="0"/>
              <a:t>ARRA / Stimulus (February 2009)</a:t>
            </a:r>
          </a:p>
        </p:txBody>
      </p:sp>
      <p:pic>
        <p:nvPicPr>
          <p:cNvPr id="12" name="Picture 11"/>
          <p:cNvPicPr>
            <a:picLocks noChangeAspect="1"/>
          </p:cNvPicPr>
          <p:nvPr/>
        </p:nvPicPr>
        <p:blipFill>
          <a:blip r:embed="rId3"/>
          <a:stretch>
            <a:fillRect/>
          </a:stretch>
        </p:blipFill>
        <p:spPr>
          <a:xfrm>
            <a:off x="160046" y="778213"/>
            <a:ext cx="5841919" cy="5202803"/>
          </a:xfrm>
          <a:prstGeom prst="rect">
            <a:avLst/>
          </a:prstGeom>
          <a:ln>
            <a:solidFill>
              <a:schemeClr val="tx1"/>
            </a:solidFill>
          </a:ln>
        </p:spPr>
      </p:pic>
      <p:sp>
        <p:nvSpPr>
          <p:cNvPr id="8" name="TextBox 7"/>
          <p:cNvSpPr txBox="1"/>
          <p:nvPr/>
        </p:nvSpPr>
        <p:spPr>
          <a:xfrm>
            <a:off x="356941" y="6262042"/>
            <a:ext cx="5330562" cy="461665"/>
          </a:xfrm>
          <a:prstGeom prst="rect">
            <a:avLst/>
          </a:prstGeom>
          <a:noFill/>
        </p:spPr>
        <p:txBody>
          <a:bodyPr wrap="none" rtlCol="0">
            <a:spAutoFit/>
          </a:bodyPr>
          <a:lstStyle/>
          <a:p>
            <a:r>
              <a:rPr lang="en-US" sz="1200" dirty="0"/>
              <a:t>Source:  CEA – The Economic Impact of the ARRA Five Years Later – February 2014</a:t>
            </a:r>
          </a:p>
          <a:p>
            <a:r>
              <a:rPr lang="en-US" sz="1200" dirty="0"/>
              <a:t>CBO:  “Estimated impact of the ARRA…” (Feb 2014)</a:t>
            </a:r>
          </a:p>
        </p:txBody>
      </p:sp>
      <p:graphicFrame>
        <p:nvGraphicFramePr>
          <p:cNvPr id="7" name="Table 6"/>
          <p:cNvGraphicFramePr>
            <a:graphicFrameLocks noGrp="1"/>
          </p:cNvGraphicFramePr>
          <p:nvPr>
            <p:extLst>
              <p:ext uri="{D42A27DB-BD31-4B8C-83A1-F6EECF244321}">
                <p14:modId xmlns:p14="http://schemas.microsoft.com/office/powerpoint/2010/main" val="175196826"/>
              </p:ext>
            </p:extLst>
          </p:nvPr>
        </p:nvGraphicFramePr>
        <p:xfrm>
          <a:off x="6173127" y="1280561"/>
          <a:ext cx="5918351" cy="3840480"/>
        </p:xfrm>
        <a:graphic>
          <a:graphicData uri="http://schemas.openxmlformats.org/drawingml/2006/table">
            <a:tbl>
              <a:tblPr firstRow="1" bandRow="1">
                <a:tableStyleId>{5C22544A-7EE6-4342-B048-85BDC9FD1C3A}</a:tableStyleId>
              </a:tblPr>
              <a:tblGrid>
                <a:gridCol w="905164">
                  <a:extLst>
                    <a:ext uri="{9D8B030D-6E8A-4147-A177-3AD203B41FA5}">
                      <a16:colId xmlns="" xmlns:a16="http://schemas.microsoft.com/office/drawing/2014/main" val="2381567822"/>
                    </a:ext>
                  </a:extLst>
                </a:gridCol>
                <a:gridCol w="1365314">
                  <a:extLst>
                    <a:ext uri="{9D8B030D-6E8A-4147-A177-3AD203B41FA5}">
                      <a16:colId xmlns="" xmlns:a16="http://schemas.microsoft.com/office/drawing/2014/main" val="617137202"/>
                    </a:ext>
                  </a:extLst>
                </a:gridCol>
                <a:gridCol w="1809345">
                  <a:extLst>
                    <a:ext uri="{9D8B030D-6E8A-4147-A177-3AD203B41FA5}">
                      <a16:colId xmlns="" xmlns:a16="http://schemas.microsoft.com/office/drawing/2014/main" val="2197913872"/>
                    </a:ext>
                  </a:extLst>
                </a:gridCol>
                <a:gridCol w="1838528">
                  <a:extLst>
                    <a:ext uri="{9D8B030D-6E8A-4147-A177-3AD203B41FA5}">
                      <a16:colId xmlns="" xmlns:a16="http://schemas.microsoft.com/office/drawing/2014/main" val="4059764691"/>
                    </a:ext>
                  </a:extLst>
                </a:gridCol>
              </a:tblGrid>
              <a:tr h="710877">
                <a:tc>
                  <a:txBody>
                    <a:bodyPr/>
                    <a:lstStyle/>
                    <a:p>
                      <a:pPr algn="ctr"/>
                      <a:endParaRPr lang="en-US" sz="2400" dirty="0"/>
                    </a:p>
                    <a:p>
                      <a:pPr algn="ctr"/>
                      <a:r>
                        <a:rPr lang="en-US" sz="2400" dirty="0"/>
                        <a:t>Fiscal</a:t>
                      </a:r>
                    </a:p>
                    <a:p>
                      <a:pPr algn="ctr"/>
                      <a:r>
                        <a:rPr lang="en-US" sz="2400" dirty="0"/>
                        <a:t>Year</a:t>
                      </a:r>
                    </a:p>
                  </a:txBody>
                  <a:tcPr/>
                </a:tc>
                <a:tc>
                  <a:txBody>
                    <a:bodyPr/>
                    <a:lstStyle/>
                    <a:p>
                      <a:pPr algn="ctr"/>
                      <a:r>
                        <a:rPr lang="en-US" sz="2400" dirty="0"/>
                        <a:t>Budget Deficit</a:t>
                      </a:r>
                    </a:p>
                    <a:p>
                      <a:pPr algn="ctr"/>
                      <a:r>
                        <a:rPr lang="en-US" sz="2400" dirty="0"/>
                        <a:t>Impact ($Bil)</a:t>
                      </a:r>
                    </a:p>
                  </a:txBody>
                  <a:tcPr/>
                </a:tc>
                <a:tc>
                  <a:txBody>
                    <a:bodyPr/>
                    <a:lstStyle/>
                    <a:p>
                      <a:pPr algn="ctr"/>
                      <a:endParaRPr lang="en-US" sz="2400" u="none" dirty="0"/>
                    </a:p>
                    <a:p>
                      <a:pPr algn="ctr"/>
                      <a:r>
                        <a:rPr lang="en-US" sz="2400" u="none" dirty="0"/>
                        <a:t>Real GDP %</a:t>
                      </a:r>
                    </a:p>
                    <a:p>
                      <a:pPr algn="ctr"/>
                      <a:r>
                        <a:rPr lang="en-US" sz="2400" u="none" dirty="0"/>
                        <a:t>Increase</a:t>
                      </a:r>
                    </a:p>
                  </a:txBody>
                  <a:tcPr/>
                </a:tc>
                <a:tc>
                  <a:txBody>
                    <a:bodyPr/>
                    <a:lstStyle/>
                    <a:p>
                      <a:pPr algn="ctr"/>
                      <a:endParaRPr lang="en-US" sz="2400" dirty="0"/>
                    </a:p>
                    <a:p>
                      <a:pPr algn="ctr"/>
                      <a:r>
                        <a:rPr lang="en-US" sz="2400" dirty="0"/>
                        <a:t>Unempl.</a:t>
                      </a:r>
                    </a:p>
                    <a:p>
                      <a:pPr algn="ctr"/>
                      <a:r>
                        <a:rPr lang="en-US" sz="2400" dirty="0"/>
                        <a:t>Rate</a:t>
                      </a:r>
                    </a:p>
                  </a:txBody>
                  <a:tcPr/>
                </a:tc>
                <a:extLst>
                  <a:ext uri="{0D108BD9-81ED-4DB2-BD59-A6C34878D82A}">
                    <a16:rowId xmlns="" xmlns:a16="http://schemas.microsoft.com/office/drawing/2014/main" val="1087746752"/>
                  </a:ext>
                </a:extLst>
              </a:tr>
              <a:tr h="455211">
                <a:tc>
                  <a:txBody>
                    <a:bodyPr/>
                    <a:lstStyle/>
                    <a:p>
                      <a:r>
                        <a:rPr lang="en-US" sz="2400" dirty="0"/>
                        <a:t>2009</a:t>
                      </a:r>
                    </a:p>
                  </a:txBody>
                  <a:tcPr/>
                </a:tc>
                <a:tc>
                  <a:txBody>
                    <a:bodyPr/>
                    <a:lstStyle/>
                    <a:p>
                      <a:pPr algn="ctr"/>
                      <a:r>
                        <a:rPr lang="en-US" sz="2400" dirty="0"/>
                        <a:t>$179</a:t>
                      </a:r>
                    </a:p>
                  </a:txBody>
                  <a:tcPr/>
                </a:tc>
                <a:tc>
                  <a:txBody>
                    <a:bodyPr/>
                    <a:lstStyle/>
                    <a:p>
                      <a:pPr algn="ctr"/>
                      <a:r>
                        <a:rPr lang="en-US" sz="2400" dirty="0"/>
                        <a:t>0.4 to 1.8</a:t>
                      </a:r>
                    </a:p>
                  </a:txBody>
                  <a:tcPr/>
                </a:tc>
                <a:tc>
                  <a:txBody>
                    <a:bodyPr/>
                    <a:lstStyle/>
                    <a:p>
                      <a:pPr algn="ctr"/>
                      <a:r>
                        <a:rPr lang="en-US" sz="2400" dirty="0"/>
                        <a:t>-0.1 to -0.5</a:t>
                      </a:r>
                    </a:p>
                  </a:txBody>
                  <a:tcPr/>
                </a:tc>
                <a:extLst>
                  <a:ext uri="{0D108BD9-81ED-4DB2-BD59-A6C34878D82A}">
                    <a16:rowId xmlns="" xmlns:a16="http://schemas.microsoft.com/office/drawing/2014/main" val="772733005"/>
                  </a:ext>
                </a:extLst>
              </a:tr>
              <a:tr h="455211">
                <a:tc>
                  <a:txBody>
                    <a:bodyPr/>
                    <a:lstStyle/>
                    <a:p>
                      <a:r>
                        <a:rPr lang="en-US" sz="2400" dirty="0">
                          <a:solidFill>
                            <a:srgbClr val="C00000"/>
                          </a:solidFill>
                        </a:rPr>
                        <a:t>2010</a:t>
                      </a:r>
                    </a:p>
                  </a:txBody>
                  <a:tcPr/>
                </a:tc>
                <a:tc>
                  <a:txBody>
                    <a:bodyPr/>
                    <a:lstStyle/>
                    <a:p>
                      <a:pPr algn="ctr"/>
                      <a:r>
                        <a:rPr lang="en-US" sz="2400" dirty="0">
                          <a:solidFill>
                            <a:srgbClr val="C00000"/>
                          </a:solidFill>
                        </a:rPr>
                        <a:t>$401</a:t>
                      </a:r>
                    </a:p>
                  </a:txBody>
                  <a:tcPr/>
                </a:tc>
                <a:tc>
                  <a:txBody>
                    <a:bodyPr/>
                    <a:lstStyle/>
                    <a:p>
                      <a:pPr algn="ctr"/>
                      <a:r>
                        <a:rPr lang="en-US" sz="2400" dirty="0">
                          <a:solidFill>
                            <a:srgbClr val="C00000"/>
                          </a:solidFill>
                        </a:rPr>
                        <a:t>0.7 to 4.1</a:t>
                      </a:r>
                    </a:p>
                  </a:txBody>
                  <a:tcPr/>
                </a:tc>
                <a:tc>
                  <a:txBody>
                    <a:bodyPr/>
                    <a:lstStyle/>
                    <a:p>
                      <a:pPr algn="ctr"/>
                      <a:r>
                        <a:rPr lang="en-US" sz="2400" dirty="0">
                          <a:solidFill>
                            <a:srgbClr val="C00000"/>
                          </a:solidFill>
                        </a:rPr>
                        <a:t>-0.4 to -1.8</a:t>
                      </a:r>
                    </a:p>
                  </a:txBody>
                  <a:tcPr/>
                </a:tc>
                <a:extLst>
                  <a:ext uri="{0D108BD9-81ED-4DB2-BD59-A6C34878D82A}">
                    <a16:rowId xmlns="" xmlns:a16="http://schemas.microsoft.com/office/drawing/2014/main" val="974727599"/>
                  </a:ext>
                </a:extLst>
              </a:tr>
              <a:tr h="455211">
                <a:tc>
                  <a:txBody>
                    <a:bodyPr/>
                    <a:lstStyle/>
                    <a:p>
                      <a:r>
                        <a:rPr lang="en-US" sz="2400" dirty="0"/>
                        <a:t>2011</a:t>
                      </a:r>
                    </a:p>
                  </a:txBody>
                  <a:tcPr/>
                </a:tc>
                <a:tc>
                  <a:txBody>
                    <a:bodyPr/>
                    <a:lstStyle/>
                    <a:p>
                      <a:pPr algn="ctr"/>
                      <a:r>
                        <a:rPr lang="en-US" sz="2400" dirty="0"/>
                        <a:t>$145</a:t>
                      </a:r>
                    </a:p>
                  </a:txBody>
                  <a:tcPr/>
                </a:tc>
                <a:tc>
                  <a:txBody>
                    <a:bodyPr/>
                    <a:lstStyle/>
                    <a:p>
                      <a:pPr algn="ctr"/>
                      <a:r>
                        <a:rPr lang="en-US" sz="2400" dirty="0"/>
                        <a:t>0.4 to 2.3</a:t>
                      </a:r>
                    </a:p>
                  </a:txBody>
                  <a:tcPr/>
                </a:tc>
                <a:tc>
                  <a:txBody>
                    <a:bodyPr/>
                    <a:lstStyle/>
                    <a:p>
                      <a:pPr algn="ctr"/>
                      <a:r>
                        <a:rPr lang="en-US" sz="2400" dirty="0"/>
                        <a:t>-0.2 to -1.4</a:t>
                      </a:r>
                    </a:p>
                  </a:txBody>
                  <a:tcPr/>
                </a:tc>
                <a:extLst>
                  <a:ext uri="{0D108BD9-81ED-4DB2-BD59-A6C34878D82A}">
                    <a16:rowId xmlns="" xmlns:a16="http://schemas.microsoft.com/office/drawing/2014/main" val="2354861235"/>
                  </a:ext>
                </a:extLst>
              </a:tr>
              <a:tr h="455211">
                <a:tc>
                  <a:txBody>
                    <a:bodyPr/>
                    <a:lstStyle/>
                    <a:p>
                      <a:r>
                        <a:rPr lang="en-US" sz="2400" dirty="0"/>
                        <a:t>2012</a:t>
                      </a:r>
                    </a:p>
                  </a:txBody>
                  <a:tcPr/>
                </a:tc>
                <a:tc>
                  <a:txBody>
                    <a:bodyPr/>
                    <a:lstStyle/>
                    <a:p>
                      <a:pPr algn="ctr"/>
                      <a:r>
                        <a:rPr lang="en-US" sz="2400" dirty="0"/>
                        <a:t>$47</a:t>
                      </a:r>
                    </a:p>
                  </a:txBody>
                  <a:tcPr/>
                </a:tc>
                <a:tc>
                  <a:txBody>
                    <a:bodyPr/>
                    <a:lstStyle/>
                    <a:p>
                      <a:pPr algn="ctr"/>
                      <a:r>
                        <a:rPr lang="en-US" sz="2400" dirty="0"/>
                        <a:t>0.1 to 0.8</a:t>
                      </a:r>
                    </a:p>
                  </a:txBody>
                  <a:tcPr/>
                </a:tc>
                <a:tc>
                  <a:txBody>
                    <a:bodyPr/>
                    <a:lstStyle/>
                    <a:p>
                      <a:pPr algn="ctr"/>
                      <a:r>
                        <a:rPr lang="en-US" sz="2400" dirty="0"/>
                        <a:t>-0.1 to -0.6</a:t>
                      </a:r>
                    </a:p>
                  </a:txBody>
                  <a:tcPr/>
                </a:tc>
                <a:extLst>
                  <a:ext uri="{0D108BD9-81ED-4DB2-BD59-A6C34878D82A}">
                    <a16:rowId xmlns="" xmlns:a16="http://schemas.microsoft.com/office/drawing/2014/main" val="664113472"/>
                  </a:ext>
                </a:extLst>
              </a:tr>
              <a:tr h="455211">
                <a:tc>
                  <a:txBody>
                    <a:bodyPr/>
                    <a:lstStyle/>
                    <a:p>
                      <a:r>
                        <a:rPr lang="en-US" sz="2400" dirty="0"/>
                        <a:t>2013 </a:t>
                      </a:r>
                    </a:p>
                  </a:txBody>
                  <a:tcPr/>
                </a:tc>
                <a:tc>
                  <a:txBody>
                    <a:bodyPr/>
                    <a:lstStyle/>
                    <a:p>
                      <a:pPr algn="ctr"/>
                      <a:r>
                        <a:rPr lang="en-US" sz="2400" dirty="0"/>
                        <a:t>$37</a:t>
                      </a:r>
                    </a:p>
                  </a:txBody>
                  <a:tcPr/>
                </a:tc>
                <a:tc>
                  <a:txBody>
                    <a:bodyPr/>
                    <a:lstStyle/>
                    <a:p>
                      <a:pPr algn="ctr"/>
                      <a:r>
                        <a:rPr lang="en-US" sz="2400" dirty="0"/>
                        <a:t>0.1 to 0.4</a:t>
                      </a:r>
                    </a:p>
                  </a:txBody>
                  <a:tcPr/>
                </a:tc>
                <a:tc>
                  <a:txBody>
                    <a:bodyPr/>
                    <a:lstStyle/>
                    <a:p>
                      <a:pPr algn="ctr"/>
                      <a:r>
                        <a:rPr lang="en-US" sz="2400" dirty="0"/>
                        <a:t> 0.0 to -0.3</a:t>
                      </a:r>
                    </a:p>
                  </a:txBody>
                  <a:tcPr/>
                </a:tc>
                <a:extLst>
                  <a:ext uri="{0D108BD9-81ED-4DB2-BD59-A6C34878D82A}">
                    <a16:rowId xmlns="" xmlns:a16="http://schemas.microsoft.com/office/drawing/2014/main" val="2553428925"/>
                  </a:ext>
                </a:extLst>
              </a:tr>
            </a:tbl>
          </a:graphicData>
        </a:graphic>
      </p:graphicFrame>
      <p:sp>
        <p:nvSpPr>
          <p:cNvPr id="3" name="Rectangle 2"/>
          <p:cNvSpPr/>
          <p:nvPr/>
        </p:nvSpPr>
        <p:spPr>
          <a:xfrm>
            <a:off x="6882039" y="5374931"/>
            <a:ext cx="3934988" cy="830997"/>
          </a:xfrm>
          <a:prstGeom prst="rect">
            <a:avLst/>
          </a:prstGeom>
        </p:spPr>
        <p:txBody>
          <a:bodyPr wrap="none">
            <a:spAutoFit/>
          </a:bodyPr>
          <a:lstStyle/>
          <a:p>
            <a:pPr marL="285750" indent="-285750">
              <a:buFont typeface="Wingdings" panose="05000000000000000000" pitchFamily="2" charset="2"/>
              <a:buChar char="§"/>
            </a:pPr>
            <a:r>
              <a:rPr lang="en-US" sz="2400" dirty="0"/>
              <a:t>$809B from 2009 to 2013</a:t>
            </a:r>
          </a:p>
          <a:p>
            <a:pPr marL="285750" indent="-285750">
              <a:buFont typeface="Wingdings" panose="05000000000000000000" pitchFamily="2" charset="2"/>
              <a:buChar char="§"/>
            </a:pPr>
            <a:r>
              <a:rPr lang="en-US" sz="2400" dirty="0"/>
              <a:t>$787B initial; $832B revised</a:t>
            </a:r>
          </a:p>
        </p:txBody>
      </p:sp>
    </p:spTree>
    <p:extLst>
      <p:ext uri="{BB962C8B-B14F-4D97-AF65-F5344CB8AC3E}">
        <p14:creationId xmlns:p14="http://schemas.microsoft.com/office/powerpoint/2010/main" val="5457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364" y="103695"/>
            <a:ext cx="3978974" cy="523220"/>
          </a:xfrm>
          <a:prstGeom prst="rect">
            <a:avLst/>
          </a:prstGeom>
          <a:noFill/>
        </p:spPr>
        <p:txBody>
          <a:bodyPr wrap="none" rtlCol="0">
            <a:spAutoFit/>
          </a:bodyPr>
          <a:lstStyle/>
          <a:p>
            <a:pPr algn="ctr"/>
            <a:r>
              <a:rPr lang="en-US" sz="2800" dirty="0" smtClean="0"/>
              <a:t>Stimulus Spending (ARRA)</a:t>
            </a:r>
            <a:endParaRPr lang="en-US" sz="2800" dirty="0"/>
          </a:p>
        </p:txBody>
      </p:sp>
      <p:sp>
        <p:nvSpPr>
          <p:cNvPr id="4" name="TextBox 3"/>
          <p:cNvSpPr txBox="1"/>
          <p:nvPr/>
        </p:nvSpPr>
        <p:spPr>
          <a:xfrm>
            <a:off x="1369281" y="6505585"/>
            <a:ext cx="9294852" cy="276999"/>
          </a:xfrm>
          <a:prstGeom prst="rect">
            <a:avLst/>
          </a:prstGeom>
          <a:noFill/>
        </p:spPr>
        <p:txBody>
          <a:bodyPr wrap="none" rtlCol="0">
            <a:spAutoFit/>
          </a:bodyPr>
          <a:lstStyle/>
          <a:p>
            <a:r>
              <a:rPr lang="en-US" sz="1200" dirty="0" smtClean="0"/>
              <a:t>Source:  CBO “</a:t>
            </a:r>
            <a:r>
              <a:rPr lang="en-US" sz="1100" dirty="0"/>
              <a:t>ESTIMATED IMPACT OF THE AMERICAN RECOVERY AND REINVESTMENT ACT ON EMPLOYMENT AND ECONOMIC OUTPUT IN </a:t>
            </a:r>
            <a:r>
              <a:rPr lang="en-US" sz="1100" dirty="0" smtClean="0"/>
              <a:t>2014</a:t>
            </a:r>
            <a:r>
              <a:rPr lang="en-US" sz="1200" dirty="0" smtClean="0"/>
              <a:t>” (Feb 2015)</a:t>
            </a:r>
            <a:endParaRPr lang="en-US" sz="1200" dirty="0"/>
          </a:p>
        </p:txBody>
      </p:sp>
      <p:pic>
        <p:nvPicPr>
          <p:cNvPr id="2" name="Picture 1"/>
          <p:cNvPicPr>
            <a:picLocks noChangeAspect="1"/>
          </p:cNvPicPr>
          <p:nvPr/>
        </p:nvPicPr>
        <p:blipFill>
          <a:blip r:embed="rId2"/>
          <a:stretch>
            <a:fillRect/>
          </a:stretch>
        </p:blipFill>
        <p:spPr>
          <a:xfrm>
            <a:off x="1225485" y="582303"/>
            <a:ext cx="9096562" cy="5912765"/>
          </a:xfrm>
          <a:prstGeom prst="rect">
            <a:avLst/>
          </a:prstGeom>
        </p:spPr>
      </p:pic>
      <p:sp>
        <p:nvSpPr>
          <p:cNvPr id="7" name="Slide Number Placeholder 1"/>
          <p:cNvSpPr>
            <a:spLocks noGrp="1"/>
          </p:cNvSpPr>
          <p:nvPr>
            <p:ph type="sldNum" sz="quarter" idx="12"/>
          </p:nvPr>
        </p:nvSpPr>
        <p:spPr>
          <a:xfrm>
            <a:off x="9448800" y="6421005"/>
            <a:ext cx="2743200" cy="365125"/>
          </a:xfrm>
        </p:spPr>
        <p:txBody>
          <a:bodyPr/>
          <a:lstStyle/>
          <a:p>
            <a:r>
              <a:rPr lang="en-US" dirty="0" smtClean="0"/>
              <a:t>12</a:t>
            </a:r>
            <a:endParaRPr lang="en-US" dirty="0"/>
          </a:p>
        </p:txBody>
      </p:sp>
    </p:spTree>
    <p:extLst>
      <p:ext uri="{BB962C8B-B14F-4D97-AF65-F5344CB8AC3E}">
        <p14:creationId xmlns:p14="http://schemas.microsoft.com/office/powerpoint/2010/main" val="3156403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3"/>
            <a:ext cx="2743200" cy="365125"/>
          </a:xfrm>
        </p:spPr>
        <p:txBody>
          <a:bodyPr/>
          <a:lstStyle/>
          <a:p>
            <a:fld id="{E4A4709E-203A-4E96-B96D-49A71B3DD14A}" type="slidenum">
              <a:rPr lang="en-US" smtClean="0"/>
              <a:t>13</a:t>
            </a:fld>
            <a:endParaRPr lang="en-US" dirty="0"/>
          </a:p>
        </p:txBody>
      </p:sp>
      <p:sp>
        <p:nvSpPr>
          <p:cNvPr id="4" name="TextBox 3"/>
          <p:cNvSpPr txBox="1"/>
          <p:nvPr/>
        </p:nvSpPr>
        <p:spPr>
          <a:xfrm>
            <a:off x="3475992" y="127817"/>
            <a:ext cx="5036956" cy="584775"/>
          </a:xfrm>
          <a:prstGeom prst="rect">
            <a:avLst/>
          </a:prstGeom>
          <a:noFill/>
        </p:spPr>
        <p:txBody>
          <a:bodyPr wrap="none" rtlCol="0">
            <a:spAutoFit/>
          </a:bodyPr>
          <a:lstStyle/>
          <a:p>
            <a:r>
              <a:rPr lang="en-US" sz="3200" dirty="0" smtClean="0"/>
              <a:t>How Big Should Stimulus Be?</a:t>
            </a:r>
            <a:endParaRPr lang="en-US" sz="3200" dirty="0"/>
          </a:p>
        </p:txBody>
      </p:sp>
      <p:pic>
        <p:nvPicPr>
          <p:cNvPr id="9" name="Picture 8"/>
          <p:cNvPicPr>
            <a:picLocks noChangeAspect="1"/>
          </p:cNvPicPr>
          <p:nvPr/>
        </p:nvPicPr>
        <p:blipFill>
          <a:blip r:embed="rId3"/>
          <a:stretch>
            <a:fillRect/>
          </a:stretch>
        </p:blipFill>
        <p:spPr>
          <a:xfrm>
            <a:off x="216310" y="836716"/>
            <a:ext cx="8632722" cy="5590271"/>
          </a:xfrm>
          <a:prstGeom prst="rect">
            <a:avLst/>
          </a:prstGeom>
        </p:spPr>
      </p:pic>
      <p:sp>
        <p:nvSpPr>
          <p:cNvPr id="14" name="TextBox 13"/>
          <p:cNvSpPr txBox="1"/>
          <p:nvPr/>
        </p:nvSpPr>
        <p:spPr>
          <a:xfrm>
            <a:off x="9026116" y="1317522"/>
            <a:ext cx="2959406" cy="4154984"/>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t>Potential GDP is an estimate of what the economy would produce at full capacity and employment</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smtClean="0"/>
              <a:t>We faced a roughly “Trillion dollar hole” (output gap) in 2009</a:t>
            </a:r>
            <a:endParaRPr lang="en-US" sz="2400" dirty="0"/>
          </a:p>
        </p:txBody>
      </p:sp>
      <p:sp>
        <p:nvSpPr>
          <p:cNvPr id="15" name="TextBox 14"/>
          <p:cNvSpPr txBox="1"/>
          <p:nvPr/>
        </p:nvSpPr>
        <p:spPr>
          <a:xfrm>
            <a:off x="5683045" y="3462176"/>
            <a:ext cx="843501" cy="400110"/>
          </a:xfrm>
          <a:prstGeom prst="rect">
            <a:avLst/>
          </a:prstGeom>
          <a:noFill/>
        </p:spPr>
        <p:txBody>
          <a:bodyPr wrap="none" rtlCol="0">
            <a:spAutoFit/>
          </a:bodyPr>
          <a:lstStyle/>
          <a:p>
            <a:r>
              <a:rPr lang="en-US" sz="2000" dirty="0" smtClean="0"/>
              <a:t>$430B</a:t>
            </a:r>
            <a:endParaRPr lang="en-US" sz="2000" dirty="0"/>
          </a:p>
        </p:txBody>
      </p:sp>
      <p:sp>
        <p:nvSpPr>
          <p:cNvPr id="16" name="TextBox 15"/>
          <p:cNvSpPr txBox="1"/>
          <p:nvPr/>
        </p:nvSpPr>
        <p:spPr>
          <a:xfrm>
            <a:off x="3145613" y="4637940"/>
            <a:ext cx="843501" cy="400110"/>
          </a:xfrm>
          <a:prstGeom prst="rect">
            <a:avLst/>
          </a:prstGeom>
          <a:noFill/>
          <a:ln>
            <a:solidFill>
              <a:schemeClr val="tx1"/>
            </a:solidFill>
          </a:ln>
        </p:spPr>
        <p:txBody>
          <a:bodyPr wrap="none" rtlCol="0">
            <a:spAutoFit/>
          </a:bodyPr>
          <a:lstStyle/>
          <a:p>
            <a:r>
              <a:rPr lang="en-US" sz="2000" dirty="0" smtClean="0"/>
              <a:t>$900B</a:t>
            </a:r>
            <a:endParaRPr lang="en-US" sz="2000" dirty="0"/>
          </a:p>
        </p:txBody>
      </p:sp>
      <p:cxnSp>
        <p:nvCxnSpPr>
          <p:cNvPr id="19" name="Straight Connector 18"/>
          <p:cNvCxnSpPr>
            <a:endCxn id="16" idx="0"/>
          </p:cNvCxnSpPr>
          <p:nvPr/>
        </p:nvCxnSpPr>
        <p:spPr>
          <a:xfrm>
            <a:off x="3567363" y="4111908"/>
            <a:ext cx="1" cy="526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flipH="1">
            <a:off x="3567363" y="5038050"/>
            <a:ext cx="1" cy="3422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9621" y="6536935"/>
            <a:ext cx="4049122" cy="276999"/>
          </a:xfrm>
          <a:prstGeom prst="rect">
            <a:avLst/>
          </a:prstGeom>
          <a:noFill/>
        </p:spPr>
        <p:txBody>
          <a:bodyPr wrap="none" rtlCol="0">
            <a:spAutoFit/>
          </a:bodyPr>
          <a:lstStyle/>
          <a:p>
            <a:r>
              <a:rPr lang="en-US" sz="1200" dirty="0" smtClean="0"/>
              <a:t>Ryan Lizza - The New Yorker: “Inside the Crisis” (October 2009)</a:t>
            </a:r>
            <a:endParaRPr lang="en-US" sz="1200" dirty="0"/>
          </a:p>
        </p:txBody>
      </p:sp>
    </p:spTree>
    <p:extLst>
      <p:ext uri="{BB962C8B-B14F-4D97-AF65-F5344CB8AC3E}">
        <p14:creationId xmlns:p14="http://schemas.microsoft.com/office/powerpoint/2010/main" val="174420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3"/>
            <a:ext cx="2743200" cy="365125"/>
          </a:xfrm>
        </p:spPr>
        <p:txBody>
          <a:bodyPr/>
          <a:lstStyle/>
          <a:p>
            <a:fld id="{E4A4709E-203A-4E96-B96D-49A71B3DD14A}" type="slidenum">
              <a:rPr lang="en-US" smtClean="0"/>
              <a:t>14</a:t>
            </a:fld>
            <a:endParaRPr lang="en-US" dirty="0"/>
          </a:p>
        </p:txBody>
      </p:sp>
      <p:sp>
        <p:nvSpPr>
          <p:cNvPr id="4" name="TextBox 3"/>
          <p:cNvSpPr txBox="1"/>
          <p:nvPr/>
        </p:nvSpPr>
        <p:spPr>
          <a:xfrm>
            <a:off x="801617" y="58992"/>
            <a:ext cx="11006924" cy="584775"/>
          </a:xfrm>
          <a:prstGeom prst="rect">
            <a:avLst/>
          </a:prstGeom>
          <a:noFill/>
        </p:spPr>
        <p:txBody>
          <a:bodyPr wrap="none" rtlCol="0">
            <a:spAutoFit/>
          </a:bodyPr>
          <a:lstStyle/>
          <a:p>
            <a:r>
              <a:rPr lang="en-US" sz="3200" dirty="0"/>
              <a:t>Dodd-Frank / Wall St. Reform &amp; Consumer Protection Act (2010)</a:t>
            </a:r>
          </a:p>
        </p:txBody>
      </p:sp>
      <p:pic>
        <p:nvPicPr>
          <p:cNvPr id="5" name="Picture 4"/>
          <p:cNvPicPr>
            <a:picLocks noChangeAspect="1"/>
          </p:cNvPicPr>
          <p:nvPr/>
        </p:nvPicPr>
        <p:blipFill>
          <a:blip r:embed="rId3"/>
          <a:stretch>
            <a:fillRect/>
          </a:stretch>
        </p:blipFill>
        <p:spPr>
          <a:xfrm>
            <a:off x="5690681" y="947900"/>
            <a:ext cx="6232519" cy="5093885"/>
          </a:xfrm>
          <a:prstGeom prst="rect">
            <a:avLst/>
          </a:prstGeom>
        </p:spPr>
      </p:pic>
      <p:sp>
        <p:nvSpPr>
          <p:cNvPr id="7" name="TextBox 6"/>
          <p:cNvSpPr txBox="1"/>
          <p:nvPr/>
        </p:nvSpPr>
        <p:spPr>
          <a:xfrm>
            <a:off x="201600" y="1025722"/>
            <a:ext cx="5407200" cy="4154984"/>
          </a:xfrm>
          <a:prstGeom prst="rect">
            <a:avLst/>
          </a:prstGeom>
          <a:noFill/>
        </p:spPr>
        <p:txBody>
          <a:bodyPr wrap="square" rtlCol="0">
            <a:spAutoFit/>
          </a:bodyPr>
          <a:lstStyle/>
          <a:p>
            <a:pPr marL="285750" indent="-285750">
              <a:buFont typeface="Wingdings" panose="05000000000000000000" pitchFamily="2" charset="2"/>
              <a:buChar char="§"/>
            </a:pPr>
            <a:r>
              <a:rPr lang="en-US" sz="2400" dirty="0"/>
              <a:t>Limited bank risk taking</a:t>
            </a:r>
          </a:p>
          <a:p>
            <a:pPr marL="285750" indent="-285750">
              <a:buFont typeface="Wingdings" panose="05000000000000000000" pitchFamily="2" charset="2"/>
              <a:buChar char="§"/>
            </a:pPr>
            <a:r>
              <a:rPr lang="en-US" sz="2400" dirty="0"/>
              <a:t>Regulates non-depository (shadow) banks and derivatives</a:t>
            </a:r>
          </a:p>
          <a:p>
            <a:pPr marL="285750" indent="-285750">
              <a:buFont typeface="Wingdings" panose="05000000000000000000" pitchFamily="2" charset="2"/>
              <a:buChar char="§"/>
            </a:pPr>
            <a:r>
              <a:rPr lang="en-US" sz="2400" dirty="0"/>
              <a:t>Sets mortgage standards</a:t>
            </a:r>
          </a:p>
          <a:p>
            <a:pPr marL="285750" indent="-285750">
              <a:buFont typeface="Wingdings" panose="05000000000000000000" pitchFamily="2" charset="2"/>
              <a:buChar char="§"/>
            </a:pPr>
            <a:r>
              <a:rPr lang="en-US" sz="2400" dirty="0"/>
              <a:t>Clarifies regulator roles &amp; authority</a:t>
            </a:r>
          </a:p>
          <a:p>
            <a:pPr marL="285750" indent="-285750">
              <a:buFont typeface="Wingdings" panose="05000000000000000000" pitchFamily="2" charset="2"/>
              <a:buChar char="§"/>
            </a:pPr>
            <a:r>
              <a:rPr lang="en-US" sz="2400" dirty="0"/>
              <a:t>Consumer Financial Protection Bureau</a:t>
            </a:r>
          </a:p>
          <a:p>
            <a:pPr marL="285750" indent="-285750">
              <a:buFont typeface="Wingdings" panose="05000000000000000000" pitchFamily="2" charset="2"/>
              <a:buChar char="§"/>
            </a:pPr>
            <a:r>
              <a:rPr lang="en-US" sz="2400" dirty="0"/>
              <a:t>Fiduciary rule (broker must act in client’s best interest)</a:t>
            </a:r>
          </a:p>
          <a:p>
            <a:pPr marL="285750" indent="-285750">
              <a:buFont typeface="Wingdings" panose="05000000000000000000" pitchFamily="2" charset="2"/>
              <a:buChar char="§"/>
            </a:pPr>
            <a:r>
              <a:rPr lang="en-US" sz="2400" dirty="0"/>
              <a:t>Volcker rule (limits bank ability to trade its own money)</a:t>
            </a:r>
          </a:p>
          <a:p>
            <a:pPr marL="285750" indent="-285750">
              <a:buFont typeface="Wingdings" panose="05000000000000000000" pitchFamily="2" charset="2"/>
              <a:buChar char="§"/>
            </a:pPr>
            <a:r>
              <a:rPr lang="en-US" sz="2400" dirty="0"/>
              <a:t>Did </a:t>
            </a:r>
            <a:r>
              <a:rPr lang="en-US" sz="2400" u="sng" dirty="0"/>
              <a:t>not</a:t>
            </a:r>
            <a:r>
              <a:rPr lang="en-US" sz="2400" dirty="0"/>
              <a:t> breakup the largest banks</a:t>
            </a:r>
          </a:p>
        </p:txBody>
      </p:sp>
      <p:sp>
        <p:nvSpPr>
          <p:cNvPr id="8" name="TextBox 7"/>
          <p:cNvSpPr txBox="1"/>
          <p:nvPr/>
        </p:nvSpPr>
        <p:spPr>
          <a:xfrm>
            <a:off x="432000" y="6536937"/>
            <a:ext cx="5162952" cy="276999"/>
          </a:xfrm>
          <a:prstGeom prst="rect">
            <a:avLst/>
          </a:prstGeom>
          <a:noFill/>
        </p:spPr>
        <p:txBody>
          <a:bodyPr wrap="none" rtlCol="0">
            <a:spAutoFit/>
          </a:bodyPr>
          <a:lstStyle/>
          <a:p>
            <a:r>
              <a:rPr lang="en-US" sz="1200" dirty="0"/>
              <a:t>NYT:  Trump moves to Roll Back Obama-Era Financial Regulations (Feb 3, 2017)</a:t>
            </a:r>
          </a:p>
        </p:txBody>
      </p:sp>
      <p:sp>
        <p:nvSpPr>
          <p:cNvPr id="3" name="TextBox 2"/>
          <p:cNvSpPr txBox="1"/>
          <p:nvPr/>
        </p:nvSpPr>
        <p:spPr>
          <a:xfrm>
            <a:off x="432000" y="6354373"/>
            <a:ext cx="3492623" cy="276999"/>
          </a:xfrm>
          <a:prstGeom prst="rect">
            <a:avLst/>
          </a:prstGeom>
          <a:noFill/>
        </p:spPr>
        <p:txBody>
          <a:bodyPr wrap="none" rtlCol="0">
            <a:spAutoFit/>
          </a:bodyPr>
          <a:lstStyle/>
          <a:p>
            <a:r>
              <a:rPr lang="en-US" sz="1200" dirty="0"/>
              <a:t>Source:  CEA; Economic Report of the President 2017</a:t>
            </a:r>
          </a:p>
        </p:txBody>
      </p:sp>
    </p:spTree>
    <p:extLst>
      <p:ext uri="{BB962C8B-B14F-4D97-AF65-F5344CB8AC3E}">
        <p14:creationId xmlns:p14="http://schemas.microsoft.com/office/powerpoint/2010/main" val="113620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E4A4709E-203A-4E96-B96D-49A71B3DD14A}" type="slidenum">
              <a:rPr lang="en-US" smtClean="0"/>
              <a:t>15</a:t>
            </a:fld>
            <a:endParaRPr lang="en-US" dirty="0"/>
          </a:p>
        </p:txBody>
      </p:sp>
      <p:sp>
        <p:nvSpPr>
          <p:cNvPr id="4" name="TextBox 3"/>
          <p:cNvSpPr txBox="1"/>
          <p:nvPr/>
        </p:nvSpPr>
        <p:spPr>
          <a:xfrm>
            <a:off x="4650136" y="0"/>
            <a:ext cx="3008259" cy="584775"/>
          </a:xfrm>
          <a:prstGeom prst="rect">
            <a:avLst/>
          </a:prstGeom>
          <a:noFill/>
        </p:spPr>
        <p:txBody>
          <a:bodyPr wrap="none" rtlCol="0">
            <a:spAutoFit/>
          </a:bodyPr>
          <a:lstStyle/>
          <a:p>
            <a:r>
              <a:rPr lang="en-US" sz="3200" dirty="0"/>
              <a:t>Pace of Recovery</a:t>
            </a:r>
          </a:p>
        </p:txBody>
      </p:sp>
      <p:sp>
        <p:nvSpPr>
          <p:cNvPr id="7" name="TextBox 6"/>
          <p:cNvSpPr txBox="1"/>
          <p:nvPr/>
        </p:nvSpPr>
        <p:spPr>
          <a:xfrm>
            <a:off x="141309" y="947900"/>
            <a:ext cx="4189531" cy="4524315"/>
          </a:xfrm>
          <a:prstGeom prst="rect">
            <a:avLst/>
          </a:prstGeom>
          <a:noFill/>
        </p:spPr>
        <p:txBody>
          <a:bodyPr wrap="square" rtlCol="0">
            <a:spAutoFit/>
          </a:bodyPr>
          <a:lstStyle/>
          <a:p>
            <a:pPr marL="285750" indent="-285750">
              <a:buFont typeface="Wingdings" panose="05000000000000000000" pitchFamily="2" charset="2"/>
              <a:buChar char="§"/>
            </a:pPr>
            <a:r>
              <a:rPr lang="en-US" sz="2400" dirty="0"/>
              <a:t>Recession technically lasted December 2007 - June 2009</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Recessions combined with financial crises have protracted recoveries, as households de-lever over an average 7 year period</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U.S. non-farm employment recovered to pre-crisis peak by May 2014</a:t>
            </a:r>
          </a:p>
        </p:txBody>
      </p:sp>
      <p:pic>
        <p:nvPicPr>
          <p:cNvPr id="1026" name="Picture 2" descr="http://1.bp.blogspot.com/-rsrMgzyyBaQ/U5H_zyQIWVI/AAAAAAAAfTo/k4ULOB3Ir3c/s1600/finanacialcrises05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954" y="641249"/>
            <a:ext cx="7405636" cy="5646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7126" y="6367535"/>
            <a:ext cx="5022657" cy="461665"/>
          </a:xfrm>
          <a:prstGeom prst="rect">
            <a:avLst/>
          </a:prstGeom>
          <a:noFill/>
        </p:spPr>
        <p:txBody>
          <a:bodyPr wrap="none" rtlCol="0">
            <a:spAutoFit/>
          </a:bodyPr>
          <a:lstStyle/>
          <a:p>
            <a:r>
              <a:rPr lang="en-US" sz="1200" dirty="0"/>
              <a:t>Calculated Risk:  “Employment Recovery: Great Recession…” (June 2014)</a:t>
            </a:r>
          </a:p>
          <a:p>
            <a:r>
              <a:rPr lang="en-US" sz="1200" dirty="0"/>
              <a:t>Washington Post: “Double Dip, or just one big economic dive?” (August 2011)</a:t>
            </a:r>
          </a:p>
        </p:txBody>
      </p:sp>
    </p:spTree>
    <p:extLst>
      <p:ext uri="{BB962C8B-B14F-4D97-AF65-F5344CB8AC3E}">
        <p14:creationId xmlns:p14="http://schemas.microsoft.com/office/powerpoint/2010/main" val="353159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079" y="725861"/>
            <a:ext cx="9313418" cy="5792922"/>
          </a:xfrm>
          <a:prstGeom prst="rect">
            <a:avLst/>
          </a:prstGeom>
          <a:ln>
            <a:solidFill>
              <a:schemeClr val="tx1"/>
            </a:solidFill>
          </a:ln>
        </p:spPr>
      </p:pic>
      <p:sp>
        <p:nvSpPr>
          <p:cNvPr id="3" name="TextBox 2"/>
          <p:cNvSpPr txBox="1"/>
          <p:nvPr/>
        </p:nvSpPr>
        <p:spPr>
          <a:xfrm>
            <a:off x="2639298" y="103695"/>
            <a:ext cx="6014980" cy="461665"/>
          </a:xfrm>
          <a:prstGeom prst="rect">
            <a:avLst/>
          </a:prstGeom>
          <a:noFill/>
        </p:spPr>
        <p:txBody>
          <a:bodyPr wrap="none" rtlCol="0">
            <a:spAutoFit/>
          </a:bodyPr>
          <a:lstStyle/>
          <a:p>
            <a:pPr algn="ctr"/>
            <a:r>
              <a:rPr lang="en-US" sz="2400" dirty="0" smtClean="0"/>
              <a:t>Impact of Policy Responses on Great Recession</a:t>
            </a:r>
          </a:p>
        </p:txBody>
      </p:sp>
      <p:sp>
        <p:nvSpPr>
          <p:cNvPr id="4" name="TextBox 3"/>
          <p:cNvSpPr txBox="1"/>
          <p:nvPr/>
        </p:nvSpPr>
        <p:spPr>
          <a:xfrm>
            <a:off x="2608905" y="6573594"/>
            <a:ext cx="6075766" cy="276999"/>
          </a:xfrm>
          <a:prstGeom prst="rect">
            <a:avLst/>
          </a:prstGeom>
          <a:noFill/>
        </p:spPr>
        <p:txBody>
          <a:bodyPr wrap="none" rtlCol="0">
            <a:spAutoFit/>
          </a:bodyPr>
          <a:lstStyle/>
          <a:p>
            <a:r>
              <a:rPr lang="en-US" sz="1200" dirty="0" smtClean="0"/>
              <a:t>Source:  CBPP-Blinder and Zandi-The Financial Crisis:  Lessons for the Next One (October 2015)</a:t>
            </a:r>
            <a:endParaRPr lang="en-US" sz="1200" dirty="0"/>
          </a:p>
        </p:txBody>
      </p:sp>
      <p:sp>
        <p:nvSpPr>
          <p:cNvPr id="5" name="Slide Number Placeholder 1"/>
          <p:cNvSpPr>
            <a:spLocks noGrp="1"/>
          </p:cNvSpPr>
          <p:nvPr>
            <p:ph type="sldNum" sz="quarter" idx="12"/>
          </p:nvPr>
        </p:nvSpPr>
        <p:spPr>
          <a:xfrm>
            <a:off x="9448800" y="6468140"/>
            <a:ext cx="2743200" cy="365125"/>
          </a:xfrm>
        </p:spPr>
        <p:txBody>
          <a:bodyPr/>
          <a:lstStyle/>
          <a:p>
            <a:r>
              <a:rPr lang="en-US" dirty="0" smtClean="0"/>
              <a:t>16</a:t>
            </a:r>
            <a:endParaRPr lang="en-US" dirty="0"/>
          </a:p>
        </p:txBody>
      </p:sp>
    </p:spTree>
    <p:extLst>
      <p:ext uri="{BB962C8B-B14F-4D97-AF65-F5344CB8AC3E}">
        <p14:creationId xmlns:p14="http://schemas.microsoft.com/office/powerpoint/2010/main" val="3022866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30733"/>
            <a:ext cx="2743200" cy="365125"/>
          </a:xfrm>
        </p:spPr>
        <p:txBody>
          <a:bodyPr/>
          <a:lstStyle/>
          <a:p>
            <a:fld id="{E4A4709E-203A-4E96-B96D-49A71B3DD14A}" type="slidenum">
              <a:rPr lang="en-US" smtClean="0"/>
              <a:t>17</a:t>
            </a:fld>
            <a:endParaRPr lang="en-US" dirty="0"/>
          </a:p>
        </p:txBody>
      </p:sp>
      <p:sp>
        <p:nvSpPr>
          <p:cNvPr id="4" name="TextBox 3"/>
          <p:cNvSpPr txBox="1"/>
          <p:nvPr/>
        </p:nvSpPr>
        <p:spPr>
          <a:xfrm>
            <a:off x="4622163" y="259213"/>
            <a:ext cx="1209370" cy="584775"/>
          </a:xfrm>
          <a:prstGeom prst="rect">
            <a:avLst/>
          </a:prstGeom>
          <a:noFill/>
        </p:spPr>
        <p:txBody>
          <a:bodyPr wrap="none" rtlCol="0">
            <a:spAutoFit/>
          </a:bodyPr>
          <a:lstStyle/>
          <a:p>
            <a:r>
              <a:rPr lang="en-US" sz="3200" dirty="0"/>
              <a:t>Topics</a:t>
            </a:r>
          </a:p>
        </p:txBody>
      </p:sp>
      <p:sp>
        <p:nvSpPr>
          <p:cNvPr id="6" name="TextBox 5"/>
          <p:cNvSpPr txBox="1"/>
          <p:nvPr/>
        </p:nvSpPr>
        <p:spPr>
          <a:xfrm>
            <a:off x="788894" y="1401674"/>
            <a:ext cx="4613892" cy="4154984"/>
          </a:xfrm>
          <a:prstGeom prst="rect">
            <a:avLst/>
          </a:prstGeom>
          <a:noFill/>
        </p:spPr>
        <p:txBody>
          <a:bodyPr wrap="none" rtlCol="0">
            <a:spAutoFit/>
          </a:bodyPr>
          <a:lstStyle/>
          <a:p>
            <a:pPr marL="342900" indent="-342900">
              <a:buFont typeface="+mj-lt"/>
              <a:buAutoNum type="arabicPeriod"/>
            </a:pPr>
            <a:r>
              <a:rPr lang="en-US" sz="2400" dirty="0"/>
              <a:t>Response to the Great Recession</a:t>
            </a:r>
          </a:p>
          <a:p>
            <a:pPr marL="342900" indent="-342900">
              <a:buFont typeface="+mj-lt"/>
              <a:buAutoNum type="arabicPeriod"/>
            </a:pPr>
            <a:endParaRPr lang="en-US" sz="2400" dirty="0"/>
          </a:p>
          <a:p>
            <a:pPr marL="342900" indent="-342900">
              <a:buFont typeface="+mj-lt"/>
              <a:buAutoNum type="arabicPeriod"/>
            </a:pPr>
            <a:r>
              <a:rPr lang="en-US" sz="2400" dirty="0"/>
              <a:t>Fiscal policies</a:t>
            </a:r>
          </a:p>
          <a:p>
            <a:pPr marL="342900" indent="-342900">
              <a:buFont typeface="+mj-lt"/>
              <a:buAutoNum type="arabicPeriod"/>
            </a:pPr>
            <a:endParaRPr lang="en-US" sz="2400" dirty="0"/>
          </a:p>
          <a:p>
            <a:pPr marL="342900" indent="-342900">
              <a:buFont typeface="+mj-lt"/>
              <a:buAutoNum type="arabicPeriod"/>
            </a:pPr>
            <a:r>
              <a:rPr lang="en-US" sz="2400" dirty="0"/>
              <a:t>Economic Variables</a:t>
            </a:r>
          </a:p>
          <a:p>
            <a:pPr marL="342900" indent="-342900">
              <a:buFont typeface="+mj-lt"/>
              <a:buAutoNum type="arabicPeriod"/>
            </a:pPr>
            <a:endParaRPr lang="en-US" sz="2400" dirty="0"/>
          </a:p>
          <a:p>
            <a:pPr marL="342900" indent="-342900">
              <a:buFont typeface="+mj-lt"/>
              <a:buAutoNum type="arabicPeriod"/>
            </a:pPr>
            <a:r>
              <a:rPr lang="en-US" sz="2400" dirty="0"/>
              <a:t>Income Inequality</a:t>
            </a:r>
          </a:p>
          <a:p>
            <a:pPr marL="342900" indent="-342900">
              <a:buFont typeface="+mj-lt"/>
              <a:buAutoNum type="arabicPeriod"/>
            </a:pPr>
            <a:endParaRPr lang="en-US" sz="2400" dirty="0"/>
          </a:p>
          <a:p>
            <a:pPr marL="342900" indent="-342900">
              <a:buFont typeface="+mj-lt"/>
              <a:buAutoNum type="arabicPeriod"/>
            </a:pPr>
            <a:r>
              <a:rPr lang="en-US" sz="2400" dirty="0"/>
              <a:t>Appendix:  ACA / Obamacare</a:t>
            </a:r>
          </a:p>
          <a:p>
            <a:pPr marL="342900" indent="-342900">
              <a:buFont typeface="+mj-lt"/>
              <a:buAutoNum type="arabicPeriod"/>
            </a:pPr>
            <a:endParaRPr lang="en-US" sz="2400" dirty="0"/>
          </a:p>
          <a:p>
            <a:pPr marL="342900" indent="-342900">
              <a:buFont typeface="+mj-lt"/>
              <a:buAutoNum type="arabicPeriod"/>
            </a:pPr>
            <a:endParaRPr lang="en-US" sz="2400" dirty="0"/>
          </a:p>
        </p:txBody>
      </p:sp>
      <p:sp>
        <p:nvSpPr>
          <p:cNvPr id="8" name="Rectangle 7"/>
          <p:cNvSpPr/>
          <p:nvPr/>
        </p:nvSpPr>
        <p:spPr>
          <a:xfrm>
            <a:off x="681318" y="2095388"/>
            <a:ext cx="6293223" cy="5637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467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3746" y="6488668"/>
            <a:ext cx="5092676" cy="369332"/>
          </a:xfrm>
          <a:prstGeom prst="rect">
            <a:avLst/>
          </a:prstGeom>
          <a:noFill/>
        </p:spPr>
        <p:txBody>
          <a:bodyPr wrap="none" rtlCol="0">
            <a:spAutoFit/>
          </a:bodyPr>
          <a:lstStyle/>
          <a:p>
            <a:r>
              <a:rPr lang="en-US" dirty="0"/>
              <a:t>Source: CBO Budget &amp; Economic Outlook 2017-2027</a:t>
            </a:r>
          </a:p>
        </p:txBody>
      </p:sp>
      <p:pic>
        <p:nvPicPr>
          <p:cNvPr id="3" name="Picture 2"/>
          <p:cNvPicPr>
            <a:picLocks noChangeAspect="1"/>
          </p:cNvPicPr>
          <p:nvPr/>
        </p:nvPicPr>
        <p:blipFill>
          <a:blip r:embed="rId2"/>
          <a:stretch>
            <a:fillRect/>
          </a:stretch>
        </p:blipFill>
        <p:spPr>
          <a:xfrm>
            <a:off x="97654" y="253297"/>
            <a:ext cx="12012746" cy="6150526"/>
          </a:xfrm>
          <a:prstGeom prst="rect">
            <a:avLst/>
          </a:prstGeom>
        </p:spPr>
      </p:pic>
      <p:sp>
        <p:nvSpPr>
          <p:cNvPr id="5" name="Slide Number Placeholder 1"/>
          <p:cNvSpPr>
            <a:spLocks noGrp="1"/>
          </p:cNvSpPr>
          <p:nvPr>
            <p:ph type="sldNum" sz="quarter" idx="12"/>
          </p:nvPr>
        </p:nvSpPr>
        <p:spPr>
          <a:xfrm>
            <a:off x="9448800" y="6430733"/>
            <a:ext cx="2743200" cy="365125"/>
          </a:xfrm>
        </p:spPr>
        <p:txBody>
          <a:bodyPr/>
          <a:lstStyle/>
          <a:p>
            <a:fld id="{E4A4709E-203A-4E96-B96D-49A71B3DD14A}" type="slidenum">
              <a:rPr lang="en-US" smtClean="0"/>
              <a:t>18</a:t>
            </a:fld>
            <a:endParaRPr lang="en-US" dirty="0"/>
          </a:p>
        </p:txBody>
      </p:sp>
      <p:sp>
        <p:nvSpPr>
          <p:cNvPr id="2" name="TextBox 1"/>
          <p:cNvSpPr txBox="1"/>
          <p:nvPr/>
        </p:nvSpPr>
        <p:spPr>
          <a:xfrm>
            <a:off x="4816733" y="4854101"/>
            <a:ext cx="3393173" cy="369332"/>
          </a:xfrm>
          <a:prstGeom prst="rect">
            <a:avLst/>
          </a:prstGeom>
          <a:noFill/>
        </p:spPr>
        <p:txBody>
          <a:bodyPr wrap="none" rtlCol="0">
            <a:spAutoFit/>
          </a:bodyPr>
          <a:lstStyle/>
          <a:p>
            <a:r>
              <a:rPr lang="en-US" dirty="0"/>
              <a:t>Historical average deficit ~3% GDP</a:t>
            </a:r>
          </a:p>
        </p:txBody>
      </p:sp>
    </p:spTree>
    <p:extLst>
      <p:ext uri="{BB962C8B-B14F-4D97-AF65-F5344CB8AC3E}">
        <p14:creationId xmlns:p14="http://schemas.microsoft.com/office/powerpoint/2010/main" val="428338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434" y="682160"/>
            <a:ext cx="11959582" cy="7232749"/>
          </a:xfrm>
          <a:prstGeom prst="rect">
            <a:avLst/>
          </a:prstGeom>
          <a:noFill/>
        </p:spPr>
        <p:txBody>
          <a:bodyPr wrap="square" rtlCol="0">
            <a:spAutoFit/>
          </a:bodyPr>
          <a:lstStyle/>
          <a:p>
            <a:pPr marL="285750" indent="-285750">
              <a:buFont typeface="Wingdings" panose="05000000000000000000" pitchFamily="2" charset="2"/>
              <a:buChar char="§"/>
            </a:pPr>
            <a:r>
              <a:rPr lang="en-US" sz="2200" dirty="0"/>
              <a:t>Presidents inherit a “budget trajectory” from their </a:t>
            </a:r>
            <a:r>
              <a:rPr lang="en-US" sz="2200" dirty="0" smtClean="0"/>
              <a:t>predecessors</a:t>
            </a:r>
          </a:p>
          <a:p>
            <a:pPr marL="742950" lvl="1" indent="-285750">
              <a:buFont typeface="Wingdings" panose="05000000000000000000" pitchFamily="2" charset="2"/>
              <a:buChar char="§"/>
            </a:pPr>
            <a:r>
              <a:rPr lang="en-US" sz="2200" dirty="0" smtClean="0"/>
              <a:t>Reflected in CBO baseline forecast for next 10 years, published in January annually</a:t>
            </a:r>
            <a:endParaRPr lang="en-US" sz="2200" dirty="0"/>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Expenditures (“outlays”) rising as country ages (Medicare, Social Security)</a:t>
            </a:r>
          </a:p>
          <a:p>
            <a:pPr marL="742950" lvl="1" indent="-285750">
              <a:buFont typeface="Wingdings" panose="05000000000000000000" pitchFamily="2" charset="2"/>
              <a:buChar char="§"/>
            </a:pPr>
            <a:r>
              <a:rPr lang="en-US" sz="2200" dirty="0"/>
              <a:t>Spending increased an average of 5% each year 1990-2008</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“Grand bargain” of tax hikes and </a:t>
            </a:r>
            <a:r>
              <a:rPr lang="en-US" sz="2200" dirty="0" smtClean="0"/>
              <a:t>mandatory program (SS, Medicare) </a:t>
            </a:r>
            <a:r>
              <a:rPr lang="en-US" sz="2200" dirty="0"/>
              <a:t>reductions politically difficult</a:t>
            </a:r>
          </a:p>
          <a:p>
            <a:pPr marL="742950" lvl="1" indent="-285750">
              <a:buFont typeface="Wingdings" panose="05000000000000000000" pitchFamily="2" charset="2"/>
              <a:buChar char="§"/>
            </a:pPr>
            <a:r>
              <a:rPr lang="en-US" sz="2200" dirty="0"/>
              <a:t>Republicans have signed pledges not to raise taxes</a:t>
            </a:r>
          </a:p>
          <a:p>
            <a:pPr marL="742950" lvl="1" indent="-285750">
              <a:buFont typeface="Wingdings" panose="05000000000000000000" pitchFamily="2" charset="2"/>
              <a:buChar char="§"/>
            </a:pPr>
            <a:r>
              <a:rPr lang="en-US" sz="2200" dirty="0"/>
              <a:t>Democrats will not agree to </a:t>
            </a:r>
            <a:r>
              <a:rPr lang="en-US" sz="2200" dirty="0" smtClean="0"/>
              <a:t>mandatory program reductions </a:t>
            </a:r>
            <a:r>
              <a:rPr lang="en-US" sz="2200" dirty="0"/>
              <a:t>without tax increases</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Recessions add to deficits, as revenues fall and automatic stabilizer spending increases</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Keynes:  “The boom, not the slump, is the right time for austerity at the Treasury.”</a:t>
            </a:r>
          </a:p>
          <a:p>
            <a:pPr marL="742950" lvl="1" indent="-285750">
              <a:buFont typeface="Wingdings" panose="05000000000000000000" pitchFamily="2" charset="2"/>
              <a:buChar char="§"/>
            </a:pPr>
            <a:r>
              <a:rPr lang="en-US" sz="2200" dirty="0"/>
              <a:t>Reagan set post WW2 spending records 1981 - 1983 in $ and % GDP, until jobs recovered</a:t>
            </a:r>
          </a:p>
          <a:p>
            <a:pPr marL="742950" lvl="1"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The Obama budget story complicated by several factors</a:t>
            </a:r>
          </a:p>
          <a:p>
            <a:pPr marL="742950" lvl="1" indent="-285750">
              <a:buFont typeface="Wingdings" panose="05000000000000000000" pitchFamily="2" charset="2"/>
              <a:buChar char="§"/>
            </a:pPr>
            <a:r>
              <a:rPr lang="en-US" sz="2200" dirty="0"/>
              <a:t>Great Recession</a:t>
            </a:r>
          </a:p>
          <a:p>
            <a:pPr marL="742950" lvl="1" indent="-285750">
              <a:buFont typeface="Wingdings" panose="05000000000000000000" pitchFamily="2" charset="2"/>
              <a:buChar char="§"/>
            </a:pPr>
            <a:r>
              <a:rPr lang="en-US" sz="2200" dirty="0"/>
              <a:t>“Fiscal Cliff” </a:t>
            </a:r>
          </a:p>
          <a:p>
            <a:pPr lvl="1"/>
            <a:endParaRPr lang="en-US" sz="2200" dirty="0"/>
          </a:p>
          <a:p>
            <a:pPr marL="285750" indent="-285750">
              <a:buFont typeface="Wingdings" panose="05000000000000000000" pitchFamily="2" charset="2"/>
              <a:buChar char="§"/>
            </a:pPr>
            <a:endParaRPr lang="en-US" sz="2200" dirty="0"/>
          </a:p>
          <a:p>
            <a:pPr lvl="1"/>
            <a:endParaRPr lang="en-US" sz="2400" dirty="0"/>
          </a:p>
        </p:txBody>
      </p:sp>
      <p:sp>
        <p:nvSpPr>
          <p:cNvPr id="5" name="TextBox 4"/>
          <p:cNvSpPr txBox="1"/>
          <p:nvPr/>
        </p:nvSpPr>
        <p:spPr>
          <a:xfrm>
            <a:off x="3234680" y="36619"/>
            <a:ext cx="5689443" cy="584775"/>
          </a:xfrm>
          <a:prstGeom prst="rect">
            <a:avLst/>
          </a:prstGeom>
          <a:noFill/>
        </p:spPr>
        <p:txBody>
          <a:bodyPr wrap="none" rtlCol="0">
            <a:spAutoFit/>
          </a:bodyPr>
          <a:lstStyle/>
          <a:p>
            <a:r>
              <a:rPr lang="en-US" sz="3200" dirty="0"/>
              <a:t>Context for B</a:t>
            </a:r>
            <a:r>
              <a:rPr lang="en-US" sz="3200" dirty="0" smtClean="0"/>
              <a:t>udgetary </a:t>
            </a:r>
            <a:r>
              <a:rPr lang="en-US" sz="3200" dirty="0"/>
              <a:t>Discussion</a:t>
            </a:r>
          </a:p>
        </p:txBody>
      </p:sp>
      <p:sp>
        <p:nvSpPr>
          <p:cNvPr id="6"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19</a:t>
            </a:fld>
            <a:endParaRPr lang="en-US" dirty="0"/>
          </a:p>
        </p:txBody>
      </p:sp>
    </p:spTree>
    <p:extLst>
      <p:ext uri="{BB962C8B-B14F-4D97-AF65-F5344CB8AC3E}">
        <p14:creationId xmlns:p14="http://schemas.microsoft.com/office/powerpoint/2010/main" val="356954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68256" y="6498829"/>
            <a:ext cx="2743200" cy="365125"/>
          </a:xfrm>
        </p:spPr>
        <p:txBody>
          <a:bodyPr/>
          <a:lstStyle/>
          <a:p>
            <a:fld id="{E4A4709E-203A-4E96-B96D-49A71B3DD14A}" type="slidenum">
              <a:rPr lang="en-US" smtClean="0"/>
              <a:t>2</a:t>
            </a:fld>
            <a:endParaRPr lang="en-US" dirty="0"/>
          </a:p>
        </p:txBody>
      </p:sp>
      <p:sp>
        <p:nvSpPr>
          <p:cNvPr id="4" name="TextBox 3"/>
          <p:cNvSpPr txBox="1"/>
          <p:nvPr/>
        </p:nvSpPr>
        <p:spPr>
          <a:xfrm>
            <a:off x="4622163" y="259213"/>
            <a:ext cx="1209370" cy="584775"/>
          </a:xfrm>
          <a:prstGeom prst="rect">
            <a:avLst/>
          </a:prstGeom>
          <a:noFill/>
        </p:spPr>
        <p:txBody>
          <a:bodyPr wrap="none" rtlCol="0">
            <a:spAutoFit/>
          </a:bodyPr>
          <a:lstStyle/>
          <a:p>
            <a:r>
              <a:rPr lang="en-US" sz="3200" dirty="0"/>
              <a:t>Topics</a:t>
            </a:r>
          </a:p>
        </p:txBody>
      </p:sp>
      <p:sp>
        <p:nvSpPr>
          <p:cNvPr id="6" name="TextBox 5"/>
          <p:cNvSpPr txBox="1"/>
          <p:nvPr/>
        </p:nvSpPr>
        <p:spPr>
          <a:xfrm>
            <a:off x="788894" y="1401674"/>
            <a:ext cx="5298117" cy="4708981"/>
          </a:xfrm>
          <a:prstGeom prst="rect">
            <a:avLst/>
          </a:prstGeom>
          <a:noFill/>
        </p:spPr>
        <p:txBody>
          <a:bodyPr wrap="none" rtlCol="0">
            <a:spAutoFit/>
          </a:bodyPr>
          <a:lstStyle/>
          <a:p>
            <a:pPr marL="342900" indent="-342900">
              <a:buFont typeface="+mj-lt"/>
              <a:buAutoNum type="arabicPeriod"/>
            </a:pPr>
            <a:r>
              <a:rPr lang="en-US" sz="2800" dirty="0"/>
              <a:t>Response to the Great Recession</a:t>
            </a:r>
          </a:p>
          <a:p>
            <a:pPr marL="342900" indent="-342900">
              <a:buFont typeface="+mj-lt"/>
              <a:buAutoNum type="arabicPeriod"/>
            </a:pPr>
            <a:endParaRPr lang="en-US" sz="2800" dirty="0"/>
          </a:p>
          <a:p>
            <a:pPr marL="342900" indent="-342900">
              <a:buFont typeface="+mj-lt"/>
              <a:buAutoNum type="arabicPeriod"/>
            </a:pPr>
            <a:r>
              <a:rPr lang="en-US" sz="2800" dirty="0"/>
              <a:t>Fiscal Policies / Budget</a:t>
            </a:r>
          </a:p>
          <a:p>
            <a:pPr marL="342900" indent="-342900">
              <a:buFont typeface="+mj-lt"/>
              <a:buAutoNum type="arabicPeriod"/>
            </a:pPr>
            <a:endParaRPr lang="en-US" sz="2800" dirty="0"/>
          </a:p>
          <a:p>
            <a:pPr marL="342900" indent="-342900">
              <a:buFont typeface="+mj-lt"/>
              <a:buAutoNum type="arabicPeriod"/>
            </a:pPr>
            <a:r>
              <a:rPr lang="en-US" sz="2800" dirty="0"/>
              <a:t>Economic Variables</a:t>
            </a:r>
          </a:p>
          <a:p>
            <a:pPr marL="342900" indent="-342900">
              <a:buFont typeface="+mj-lt"/>
              <a:buAutoNum type="arabicPeriod"/>
            </a:pPr>
            <a:endParaRPr lang="en-US" sz="2800" dirty="0"/>
          </a:p>
          <a:p>
            <a:pPr marL="342900" indent="-342900">
              <a:buFont typeface="+mj-lt"/>
              <a:buAutoNum type="arabicPeriod"/>
            </a:pPr>
            <a:r>
              <a:rPr lang="en-US" sz="2800" dirty="0"/>
              <a:t>Income Inequality</a:t>
            </a:r>
          </a:p>
          <a:p>
            <a:pPr marL="342900" indent="-342900">
              <a:buFont typeface="+mj-lt"/>
              <a:buAutoNum type="arabicPeriod"/>
            </a:pPr>
            <a:endParaRPr lang="en-US" sz="2800" dirty="0"/>
          </a:p>
          <a:p>
            <a:pPr marL="342900" indent="-342900">
              <a:buFont typeface="+mj-lt"/>
              <a:buAutoNum type="arabicPeriod"/>
            </a:pPr>
            <a:r>
              <a:rPr lang="en-US" sz="2800" dirty="0"/>
              <a:t>Appendix:  ACA / Obamacare</a:t>
            </a:r>
          </a:p>
          <a:p>
            <a:pPr marL="342900" indent="-342900">
              <a:buFont typeface="+mj-lt"/>
              <a:buAutoNum type="arabicPeriod"/>
            </a:pPr>
            <a:endParaRPr lang="en-US" sz="2400" dirty="0"/>
          </a:p>
          <a:p>
            <a:pPr marL="342900" indent="-342900">
              <a:buFont typeface="+mj-lt"/>
              <a:buAutoNum type="arabicPeriod"/>
            </a:pPr>
            <a:endParaRPr lang="en-US" sz="2400" dirty="0"/>
          </a:p>
        </p:txBody>
      </p:sp>
    </p:spTree>
    <p:extLst>
      <p:ext uri="{BB962C8B-B14F-4D97-AF65-F5344CB8AC3E}">
        <p14:creationId xmlns:p14="http://schemas.microsoft.com/office/powerpoint/2010/main" val="4038144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891" y="777196"/>
            <a:ext cx="10264375" cy="4893647"/>
          </a:xfrm>
          <a:prstGeom prst="rect">
            <a:avLst/>
          </a:prstGeom>
          <a:noFill/>
        </p:spPr>
        <p:txBody>
          <a:bodyPr wrap="square" rtlCol="0">
            <a:spAutoFit/>
          </a:bodyPr>
          <a:lstStyle/>
          <a:p>
            <a:r>
              <a:rPr lang="en-US" sz="2400" u="sng" dirty="0"/>
              <a:t>Rep Jeb Hensarling (R)</a:t>
            </a:r>
          </a:p>
          <a:p>
            <a:pPr marL="342900" indent="-342900">
              <a:buFont typeface="Wingdings" panose="05000000000000000000" pitchFamily="2" charset="2"/>
              <a:buChar char="§"/>
            </a:pPr>
            <a:r>
              <a:rPr lang="en-US" sz="2400" dirty="0"/>
              <a:t>“What were the old annual deficits under Republicans have now become the monthly deficits under Democrats. The national debt has increased 30 percent.”</a:t>
            </a:r>
          </a:p>
          <a:p>
            <a:pPr marL="342900" indent="-342900">
              <a:buFont typeface="Wingdings" panose="05000000000000000000" pitchFamily="2" charset="2"/>
              <a:buChar char="§"/>
            </a:pPr>
            <a:r>
              <a:rPr lang="en-US" sz="2400" dirty="0"/>
              <a:t>“You are soon to submit a new budget, Mr. President. Will that new [FY2011] budget, like your old budget, triple the national debt and continue to take us down the path of increasing the cost of government to almost 25 percent of our economy?”</a:t>
            </a:r>
          </a:p>
          <a:p>
            <a:endParaRPr lang="en-US" sz="2400" u="sng" dirty="0"/>
          </a:p>
          <a:p>
            <a:r>
              <a:rPr lang="en-US" sz="2400" u="sng" dirty="0"/>
              <a:t>President Obama</a:t>
            </a:r>
          </a:p>
          <a:p>
            <a:pPr marL="342900" indent="-342900">
              <a:buFont typeface="Wingdings" panose="05000000000000000000" pitchFamily="2" charset="2"/>
              <a:buChar char="§"/>
            </a:pPr>
            <a:r>
              <a:rPr lang="en-US" sz="2400" dirty="0"/>
              <a:t>“The fact of the matter is…that when we came into office, the deficit was $1.3 trillion [in 2009]…What is true is, we came in with $8 trillion worth of debt over the next decade."</a:t>
            </a:r>
            <a:endParaRPr lang="en-US" sz="2400" u="sng" dirty="0"/>
          </a:p>
        </p:txBody>
      </p:sp>
      <p:sp>
        <p:nvSpPr>
          <p:cNvPr id="5" name="TextBox 4"/>
          <p:cNvSpPr txBox="1"/>
          <p:nvPr/>
        </p:nvSpPr>
        <p:spPr>
          <a:xfrm>
            <a:off x="2602931" y="97413"/>
            <a:ext cx="6972165" cy="584775"/>
          </a:xfrm>
          <a:prstGeom prst="rect">
            <a:avLst/>
          </a:prstGeom>
          <a:noFill/>
        </p:spPr>
        <p:txBody>
          <a:bodyPr wrap="none" rtlCol="0">
            <a:spAutoFit/>
          </a:bodyPr>
          <a:lstStyle/>
          <a:p>
            <a:r>
              <a:rPr lang="en-US" sz="3200" dirty="0"/>
              <a:t>Obama &amp; House GOP – January 29, 2010</a:t>
            </a:r>
          </a:p>
        </p:txBody>
      </p:sp>
      <p:pic>
        <p:nvPicPr>
          <p:cNvPr id="2" name="Picture 1"/>
          <p:cNvPicPr>
            <a:picLocks noChangeAspect="1"/>
          </p:cNvPicPr>
          <p:nvPr/>
        </p:nvPicPr>
        <p:blipFill>
          <a:blip r:embed="rId2"/>
          <a:stretch>
            <a:fillRect/>
          </a:stretch>
        </p:blipFill>
        <p:spPr>
          <a:xfrm>
            <a:off x="10564210" y="4339363"/>
            <a:ext cx="1450697" cy="1231527"/>
          </a:xfrm>
          <a:prstGeom prst="rect">
            <a:avLst/>
          </a:prstGeom>
        </p:spPr>
      </p:pic>
      <p:sp>
        <p:nvSpPr>
          <p:cNvPr id="3" name="TextBox 2"/>
          <p:cNvSpPr txBox="1"/>
          <p:nvPr/>
        </p:nvSpPr>
        <p:spPr>
          <a:xfrm>
            <a:off x="701804" y="6262631"/>
            <a:ext cx="8236742" cy="461665"/>
          </a:xfrm>
          <a:prstGeom prst="rect">
            <a:avLst/>
          </a:prstGeom>
          <a:noFill/>
        </p:spPr>
        <p:txBody>
          <a:bodyPr wrap="none" rtlCol="0">
            <a:spAutoFit/>
          </a:bodyPr>
          <a:lstStyle/>
          <a:p>
            <a:r>
              <a:rPr lang="en-US" sz="1200" dirty="0"/>
              <a:t>Politifact:  “Obama inherited deficits from Bush administration” (January 2010)</a:t>
            </a:r>
          </a:p>
          <a:p>
            <a:r>
              <a:rPr lang="en-US" sz="1200" dirty="0"/>
              <a:t>Politifact:  Rep. Hensarling says annual deficits under Republicans have become monthly deficits under Democrats” (January 2010)</a:t>
            </a:r>
          </a:p>
        </p:txBody>
      </p:sp>
      <p:pic>
        <p:nvPicPr>
          <p:cNvPr id="6" name="Picture 5"/>
          <p:cNvPicPr>
            <a:picLocks noChangeAspect="1"/>
          </p:cNvPicPr>
          <p:nvPr/>
        </p:nvPicPr>
        <p:blipFill>
          <a:blip r:embed="rId3"/>
          <a:stretch>
            <a:fillRect/>
          </a:stretch>
        </p:blipFill>
        <p:spPr>
          <a:xfrm>
            <a:off x="10548420" y="1003111"/>
            <a:ext cx="1482276" cy="1318876"/>
          </a:xfrm>
          <a:prstGeom prst="rect">
            <a:avLst/>
          </a:prstGeom>
        </p:spPr>
      </p:pic>
      <p:sp>
        <p:nvSpPr>
          <p:cNvPr id="7" name="Slide Number Placeholder 1"/>
          <p:cNvSpPr>
            <a:spLocks noGrp="1"/>
          </p:cNvSpPr>
          <p:nvPr>
            <p:ph type="sldNum" sz="quarter" idx="12"/>
          </p:nvPr>
        </p:nvSpPr>
        <p:spPr>
          <a:xfrm>
            <a:off x="9448800" y="6430733"/>
            <a:ext cx="2743200" cy="365125"/>
          </a:xfrm>
        </p:spPr>
        <p:txBody>
          <a:bodyPr/>
          <a:lstStyle/>
          <a:p>
            <a:fld id="{E4A4709E-203A-4E96-B96D-49A71B3DD14A}" type="slidenum">
              <a:rPr lang="en-US" smtClean="0"/>
              <a:t>20</a:t>
            </a:fld>
            <a:endParaRPr lang="en-US" dirty="0"/>
          </a:p>
        </p:txBody>
      </p:sp>
    </p:spTree>
    <p:extLst>
      <p:ext uri="{BB962C8B-B14F-4D97-AF65-F5344CB8AC3E}">
        <p14:creationId xmlns:p14="http://schemas.microsoft.com/office/powerpoint/2010/main" val="1523669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74" y="382072"/>
            <a:ext cx="11992115" cy="5973040"/>
          </a:xfrm>
          <a:prstGeom prst="rect">
            <a:avLst/>
          </a:prstGeom>
        </p:spPr>
      </p:pic>
      <p:sp>
        <p:nvSpPr>
          <p:cNvPr id="5" name="TextBox 4"/>
          <p:cNvSpPr txBox="1"/>
          <p:nvPr/>
        </p:nvSpPr>
        <p:spPr>
          <a:xfrm>
            <a:off x="2669503" y="78305"/>
            <a:ext cx="6808852" cy="584775"/>
          </a:xfrm>
          <a:prstGeom prst="rect">
            <a:avLst/>
          </a:prstGeom>
          <a:noFill/>
        </p:spPr>
        <p:txBody>
          <a:bodyPr wrap="none" rtlCol="0">
            <a:spAutoFit/>
          </a:bodyPr>
          <a:lstStyle/>
          <a:p>
            <a:r>
              <a:rPr lang="en-US" sz="3200" dirty="0"/>
              <a:t>CBO Baselines &amp; Deficit </a:t>
            </a:r>
            <a:r>
              <a:rPr lang="en-US" sz="3200" dirty="0" smtClean="0"/>
              <a:t>Trajectory ($Bil)</a:t>
            </a:r>
            <a:endParaRPr lang="en-US" sz="3200" dirty="0"/>
          </a:p>
        </p:txBody>
      </p:sp>
      <p:sp>
        <p:nvSpPr>
          <p:cNvPr id="6" name="TextBox 5"/>
          <p:cNvSpPr txBox="1"/>
          <p:nvPr/>
        </p:nvSpPr>
        <p:spPr>
          <a:xfrm>
            <a:off x="795481" y="6443764"/>
            <a:ext cx="10795776" cy="307777"/>
          </a:xfrm>
          <a:prstGeom prst="rect">
            <a:avLst/>
          </a:prstGeom>
          <a:noFill/>
        </p:spPr>
        <p:txBody>
          <a:bodyPr wrap="none" rtlCol="0">
            <a:spAutoFit/>
          </a:bodyPr>
          <a:lstStyle/>
          <a:p>
            <a:r>
              <a:rPr lang="en-US" sz="1400" dirty="0"/>
              <a:t>Source data:  CBO Budget &amp; Economic Outlook 2009 (Baselines:  January 2009 /  Actual:  CBO Historical Tables 2016 &amp; Oct 2016 monthly outlook)</a:t>
            </a:r>
          </a:p>
        </p:txBody>
      </p:sp>
      <p:sp>
        <p:nvSpPr>
          <p:cNvPr id="3" name="TextBox 2"/>
          <p:cNvSpPr txBox="1"/>
          <p:nvPr/>
        </p:nvSpPr>
        <p:spPr>
          <a:xfrm>
            <a:off x="10605751" y="4873842"/>
            <a:ext cx="1541859" cy="646331"/>
          </a:xfrm>
          <a:prstGeom prst="rect">
            <a:avLst/>
          </a:prstGeom>
          <a:noFill/>
        </p:spPr>
        <p:txBody>
          <a:bodyPr wrap="square" rtlCol="0">
            <a:spAutoFit/>
          </a:bodyPr>
          <a:lstStyle/>
          <a:p>
            <a:r>
              <a:rPr lang="en-US" dirty="0"/>
              <a:t>Note: 7 years, not 10</a:t>
            </a:r>
          </a:p>
        </p:txBody>
      </p:sp>
      <p:sp>
        <p:nvSpPr>
          <p:cNvPr id="7"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21</a:t>
            </a:fld>
            <a:endParaRPr lang="en-US" dirty="0"/>
          </a:p>
        </p:txBody>
      </p:sp>
    </p:spTree>
    <p:extLst>
      <p:ext uri="{BB962C8B-B14F-4D97-AF65-F5344CB8AC3E}">
        <p14:creationId xmlns:p14="http://schemas.microsoft.com/office/powerpoint/2010/main" val="376890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61022" y="120075"/>
            <a:ext cx="3017749" cy="584775"/>
          </a:xfrm>
          <a:prstGeom prst="rect">
            <a:avLst/>
          </a:prstGeom>
          <a:noFill/>
        </p:spPr>
        <p:txBody>
          <a:bodyPr wrap="none" rtlCol="0">
            <a:spAutoFit/>
          </a:bodyPr>
          <a:lstStyle/>
          <a:p>
            <a:r>
              <a:rPr lang="en-US" sz="3200" dirty="0"/>
              <a:t>Deficit Trajectory</a:t>
            </a:r>
          </a:p>
        </p:txBody>
      </p:sp>
      <p:pic>
        <p:nvPicPr>
          <p:cNvPr id="2" name="Picture 1"/>
          <p:cNvPicPr>
            <a:picLocks noChangeAspect="1"/>
          </p:cNvPicPr>
          <p:nvPr/>
        </p:nvPicPr>
        <p:blipFill>
          <a:blip r:embed="rId2"/>
          <a:stretch>
            <a:fillRect/>
          </a:stretch>
        </p:blipFill>
        <p:spPr>
          <a:xfrm>
            <a:off x="69874" y="704851"/>
            <a:ext cx="11992115" cy="5973040"/>
          </a:xfrm>
          <a:prstGeom prst="rect">
            <a:avLst/>
          </a:prstGeom>
        </p:spPr>
      </p:pic>
      <p:sp>
        <p:nvSpPr>
          <p:cNvPr id="3" name="TextBox 2"/>
          <p:cNvSpPr txBox="1"/>
          <p:nvPr/>
        </p:nvSpPr>
        <p:spPr>
          <a:xfrm>
            <a:off x="1935062" y="2105931"/>
            <a:ext cx="2663814" cy="1323439"/>
          </a:xfrm>
          <a:prstGeom prst="rect">
            <a:avLst/>
          </a:prstGeom>
          <a:noFill/>
        </p:spPr>
        <p:txBody>
          <a:bodyPr wrap="square" rtlCol="0">
            <a:spAutoFit/>
          </a:bodyPr>
          <a:lstStyle/>
          <a:p>
            <a:pPr algn="ctr"/>
            <a:r>
              <a:rPr lang="en-US" sz="1600" i="1" u="sng" dirty="0">
                <a:solidFill>
                  <a:srgbClr val="009900"/>
                </a:solidFill>
              </a:rPr>
              <a:t>Red line to black line</a:t>
            </a:r>
          </a:p>
          <a:p>
            <a:pPr marL="168275" indent="-168275">
              <a:buFont typeface="Wingdings" panose="05000000000000000000" pitchFamily="2" charset="2"/>
              <a:buChar char="§"/>
            </a:pPr>
            <a:r>
              <a:rPr lang="en-US" sz="1600" i="1" dirty="0">
                <a:solidFill>
                  <a:srgbClr val="009900"/>
                </a:solidFill>
              </a:rPr>
              <a:t>ARRA (All years)</a:t>
            </a:r>
          </a:p>
          <a:p>
            <a:pPr marL="168275" indent="-168275">
              <a:buFont typeface="Wingdings" panose="05000000000000000000" pitchFamily="2" charset="2"/>
              <a:buChar char="§"/>
            </a:pPr>
            <a:r>
              <a:rPr lang="en-US" sz="1600" i="1" dirty="0">
                <a:solidFill>
                  <a:srgbClr val="009900"/>
                </a:solidFill>
              </a:rPr>
              <a:t>Payroll tax cuts (2011-12)</a:t>
            </a:r>
          </a:p>
          <a:p>
            <a:pPr marL="168275" indent="-168275">
              <a:buFont typeface="Wingdings" panose="05000000000000000000" pitchFamily="2" charset="2"/>
              <a:buChar char="§"/>
            </a:pPr>
            <a:r>
              <a:rPr lang="en-US" sz="1600" i="1" dirty="0">
                <a:solidFill>
                  <a:srgbClr val="009900"/>
                </a:solidFill>
              </a:rPr>
              <a:t>Great Recession worse than expected</a:t>
            </a:r>
          </a:p>
        </p:txBody>
      </p:sp>
      <p:sp>
        <p:nvSpPr>
          <p:cNvPr id="6" name="TextBox 5"/>
          <p:cNvSpPr txBox="1"/>
          <p:nvPr/>
        </p:nvSpPr>
        <p:spPr>
          <a:xfrm>
            <a:off x="7054255" y="2141494"/>
            <a:ext cx="3035929" cy="1077218"/>
          </a:xfrm>
          <a:prstGeom prst="rect">
            <a:avLst/>
          </a:prstGeom>
          <a:noFill/>
        </p:spPr>
        <p:txBody>
          <a:bodyPr wrap="square" rtlCol="0">
            <a:spAutoFit/>
          </a:bodyPr>
          <a:lstStyle/>
          <a:p>
            <a:pPr algn="ctr"/>
            <a:r>
              <a:rPr lang="en-US" sz="1600" i="1" u="sng" dirty="0">
                <a:solidFill>
                  <a:srgbClr val="009900"/>
                </a:solidFill>
              </a:rPr>
              <a:t>Blue line to red line</a:t>
            </a:r>
          </a:p>
          <a:p>
            <a:pPr marL="285750" indent="-285750">
              <a:buFont typeface="Wingdings" panose="05000000000000000000" pitchFamily="2" charset="2"/>
              <a:buChar char="§"/>
            </a:pPr>
            <a:r>
              <a:rPr lang="en-US" sz="1600" i="1" dirty="0">
                <a:solidFill>
                  <a:srgbClr val="009900"/>
                </a:solidFill>
              </a:rPr>
              <a:t>Extension of Bush tax cuts to 2013 for all and bottom 99% thereafter</a:t>
            </a:r>
          </a:p>
        </p:txBody>
      </p:sp>
      <p:sp>
        <p:nvSpPr>
          <p:cNvPr id="4" name="TextBox 3"/>
          <p:cNvSpPr txBox="1"/>
          <p:nvPr/>
        </p:nvSpPr>
        <p:spPr>
          <a:xfrm>
            <a:off x="7835199" y="3949103"/>
            <a:ext cx="1225464" cy="584775"/>
          </a:xfrm>
          <a:prstGeom prst="rect">
            <a:avLst/>
          </a:prstGeom>
          <a:noFill/>
        </p:spPr>
        <p:txBody>
          <a:bodyPr wrap="none" rtlCol="0">
            <a:spAutoFit/>
          </a:bodyPr>
          <a:lstStyle/>
          <a:p>
            <a:pPr algn="ctr"/>
            <a:r>
              <a:rPr lang="en-US" sz="1600" i="1" u="sng" dirty="0">
                <a:solidFill>
                  <a:srgbClr val="009900"/>
                </a:solidFill>
              </a:rPr>
              <a:t>Red to black</a:t>
            </a:r>
            <a:endParaRPr lang="en-US" sz="1600" i="1" dirty="0">
              <a:solidFill>
                <a:srgbClr val="009900"/>
              </a:solidFill>
            </a:endParaRPr>
          </a:p>
          <a:p>
            <a:pPr marL="168275" indent="-168275">
              <a:buFont typeface="Wingdings" panose="05000000000000000000" pitchFamily="2" charset="2"/>
              <a:buChar char="§"/>
            </a:pPr>
            <a:r>
              <a:rPr lang="en-US" sz="1600" i="1" dirty="0">
                <a:solidFill>
                  <a:srgbClr val="009900"/>
                </a:solidFill>
              </a:rPr>
              <a:t>Sequester</a:t>
            </a:r>
          </a:p>
        </p:txBody>
      </p:sp>
      <p:sp>
        <p:nvSpPr>
          <p:cNvPr id="7" name="Slide Number Placeholder 1"/>
          <p:cNvSpPr>
            <a:spLocks noGrp="1"/>
          </p:cNvSpPr>
          <p:nvPr>
            <p:ph type="sldNum" sz="quarter" idx="12"/>
          </p:nvPr>
        </p:nvSpPr>
        <p:spPr>
          <a:xfrm>
            <a:off x="9448800" y="6440461"/>
            <a:ext cx="2743200" cy="365125"/>
          </a:xfrm>
        </p:spPr>
        <p:txBody>
          <a:bodyPr/>
          <a:lstStyle/>
          <a:p>
            <a:fld id="{E4A4709E-203A-4E96-B96D-49A71B3DD14A}" type="slidenum">
              <a:rPr lang="en-US" smtClean="0"/>
              <a:t>22</a:t>
            </a:fld>
            <a:endParaRPr lang="en-US" dirty="0"/>
          </a:p>
        </p:txBody>
      </p:sp>
    </p:spTree>
    <p:extLst>
      <p:ext uri="{BB962C8B-B14F-4D97-AF65-F5344CB8AC3E}">
        <p14:creationId xmlns:p14="http://schemas.microsoft.com/office/powerpoint/2010/main" val="12046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9448800" y="6430733"/>
            <a:ext cx="2743200" cy="365125"/>
          </a:xfrm>
        </p:spPr>
        <p:txBody>
          <a:bodyPr/>
          <a:lstStyle/>
          <a:p>
            <a:fld id="{E4A4709E-203A-4E96-B96D-49A71B3DD14A}" type="slidenum">
              <a:rPr lang="en-US" smtClean="0"/>
              <a:t>23</a:t>
            </a:fld>
            <a:endParaRPr lang="en-US" dirty="0"/>
          </a:p>
        </p:txBody>
      </p:sp>
      <p:pic>
        <p:nvPicPr>
          <p:cNvPr id="9" name="Picture 8"/>
          <p:cNvPicPr>
            <a:picLocks noChangeAspect="1"/>
          </p:cNvPicPr>
          <p:nvPr/>
        </p:nvPicPr>
        <p:blipFill>
          <a:blip r:embed="rId2"/>
          <a:stretch>
            <a:fillRect/>
          </a:stretch>
        </p:blipFill>
        <p:spPr>
          <a:xfrm>
            <a:off x="892993" y="77821"/>
            <a:ext cx="9927407" cy="6276418"/>
          </a:xfrm>
          <a:prstGeom prst="rect">
            <a:avLst/>
          </a:prstGeom>
        </p:spPr>
      </p:pic>
      <p:sp>
        <p:nvSpPr>
          <p:cNvPr id="10" name="TextBox 9"/>
          <p:cNvSpPr txBox="1"/>
          <p:nvPr/>
        </p:nvSpPr>
        <p:spPr>
          <a:xfrm>
            <a:off x="5492002" y="6459406"/>
            <a:ext cx="5787956" cy="276999"/>
          </a:xfrm>
          <a:prstGeom prst="rect">
            <a:avLst/>
          </a:prstGeom>
          <a:noFill/>
        </p:spPr>
        <p:txBody>
          <a:bodyPr wrap="square" rtlCol="0">
            <a:spAutoFit/>
          </a:bodyPr>
          <a:lstStyle/>
          <a:p>
            <a:r>
              <a:rPr lang="en-US" sz="1200" dirty="0"/>
              <a:t>Federal spending increased ~5% annually on average from 1990-2008</a:t>
            </a:r>
          </a:p>
        </p:txBody>
      </p:sp>
      <p:sp>
        <p:nvSpPr>
          <p:cNvPr id="12" name="TextBox 11"/>
          <p:cNvSpPr txBox="1"/>
          <p:nvPr/>
        </p:nvSpPr>
        <p:spPr>
          <a:xfrm>
            <a:off x="5000017" y="3781566"/>
            <a:ext cx="6939709" cy="1569660"/>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400" dirty="0"/>
              <a:t>Obama spent a bit less in 2014 than 2009!</a:t>
            </a:r>
          </a:p>
          <a:p>
            <a:pPr marL="342900" indent="-342900">
              <a:buFont typeface="Wingdings" panose="05000000000000000000" pitchFamily="2" charset="2"/>
              <a:buChar char="§"/>
            </a:pPr>
            <a:r>
              <a:rPr lang="en-US" sz="2400" dirty="0"/>
              <a:t>Spending cuts ($) in 2010, 2012, 2013; hadn’t happened since 1965.</a:t>
            </a:r>
          </a:p>
          <a:p>
            <a:pPr marL="342900" indent="-342900">
              <a:buFont typeface="Wingdings" panose="05000000000000000000" pitchFamily="2" charset="2"/>
              <a:buChar char="§"/>
            </a:pPr>
            <a:r>
              <a:rPr lang="en-US" sz="2400" dirty="0"/>
              <a:t>Probably slowed the recovery vs. more stimulus</a:t>
            </a:r>
          </a:p>
        </p:txBody>
      </p:sp>
      <p:sp>
        <p:nvSpPr>
          <p:cNvPr id="13" name="TextBox 12"/>
          <p:cNvSpPr txBox="1"/>
          <p:nvPr/>
        </p:nvSpPr>
        <p:spPr>
          <a:xfrm>
            <a:off x="980852" y="280716"/>
            <a:ext cx="647934" cy="461665"/>
          </a:xfrm>
          <a:prstGeom prst="rect">
            <a:avLst/>
          </a:prstGeom>
          <a:noFill/>
        </p:spPr>
        <p:txBody>
          <a:bodyPr wrap="none" rtlCol="0">
            <a:spAutoFit/>
          </a:bodyPr>
          <a:lstStyle/>
          <a:p>
            <a:r>
              <a:rPr lang="en-US" sz="2400" dirty="0">
                <a:solidFill>
                  <a:schemeClr val="tx1">
                    <a:lumMod val="50000"/>
                    <a:lumOff val="50000"/>
                  </a:schemeClr>
                </a:solidFill>
              </a:rPr>
              <a:t>$Bil</a:t>
            </a:r>
          </a:p>
        </p:txBody>
      </p:sp>
      <p:sp>
        <p:nvSpPr>
          <p:cNvPr id="4" name="TextBox 3"/>
          <p:cNvSpPr txBox="1"/>
          <p:nvPr/>
        </p:nvSpPr>
        <p:spPr>
          <a:xfrm>
            <a:off x="1628786" y="6478494"/>
            <a:ext cx="3772379" cy="276999"/>
          </a:xfrm>
          <a:prstGeom prst="rect">
            <a:avLst/>
          </a:prstGeom>
          <a:noFill/>
        </p:spPr>
        <p:txBody>
          <a:bodyPr wrap="none" rtlCol="0">
            <a:spAutoFit/>
          </a:bodyPr>
          <a:lstStyle/>
          <a:p>
            <a:r>
              <a:rPr lang="en-US" sz="1200" dirty="0"/>
              <a:t>Source data: CBO Budget &amp; Economic Outlook 2017-2027</a:t>
            </a:r>
          </a:p>
        </p:txBody>
      </p:sp>
      <p:sp>
        <p:nvSpPr>
          <p:cNvPr id="2" name="TextBox 1"/>
          <p:cNvSpPr txBox="1"/>
          <p:nvPr/>
        </p:nvSpPr>
        <p:spPr>
          <a:xfrm>
            <a:off x="10491824" y="1917576"/>
            <a:ext cx="907621" cy="430887"/>
          </a:xfrm>
          <a:prstGeom prst="rect">
            <a:avLst/>
          </a:prstGeom>
          <a:noFill/>
        </p:spPr>
        <p:txBody>
          <a:bodyPr wrap="none" rtlCol="0">
            <a:spAutoFit/>
          </a:bodyPr>
          <a:lstStyle/>
          <a:p>
            <a:r>
              <a:rPr lang="en-US" sz="2200" dirty="0" smtClean="0"/>
              <a:t>Actual</a:t>
            </a:r>
            <a:endParaRPr lang="en-US" sz="2200" dirty="0"/>
          </a:p>
        </p:txBody>
      </p:sp>
      <p:sp>
        <p:nvSpPr>
          <p:cNvPr id="11" name="TextBox 10"/>
          <p:cNvSpPr txBox="1"/>
          <p:nvPr/>
        </p:nvSpPr>
        <p:spPr>
          <a:xfrm>
            <a:off x="10513417" y="855656"/>
            <a:ext cx="1243867" cy="430887"/>
          </a:xfrm>
          <a:prstGeom prst="rect">
            <a:avLst/>
          </a:prstGeom>
          <a:noFill/>
        </p:spPr>
        <p:txBody>
          <a:bodyPr wrap="none" rtlCol="0">
            <a:spAutoFit/>
          </a:bodyPr>
          <a:lstStyle/>
          <a:p>
            <a:r>
              <a:rPr lang="en-US" sz="2200" dirty="0" smtClean="0"/>
              <a:t>5% Trend</a:t>
            </a:r>
            <a:endParaRPr lang="en-US" sz="2200" dirty="0"/>
          </a:p>
        </p:txBody>
      </p:sp>
    </p:spTree>
    <p:extLst>
      <p:ext uri="{BB962C8B-B14F-4D97-AF65-F5344CB8AC3E}">
        <p14:creationId xmlns:p14="http://schemas.microsoft.com/office/powerpoint/2010/main" val="113002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2036" y="6441211"/>
            <a:ext cx="3461460" cy="276999"/>
          </a:xfrm>
          <a:prstGeom prst="rect">
            <a:avLst/>
          </a:prstGeom>
          <a:noFill/>
        </p:spPr>
        <p:txBody>
          <a:bodyPr wrap="none" rtlCol="0">
            <a:spAutoFit/>
          </a:bodyPr>
          <a:lstStyle/>
          <a:p>
            <a:r>
              <a:rPr lang="en-US" sz="1200" dirty="0"/>
              <a:t>Source: CBO Budget &amp; Economic Outlook 2017-2027</a:t>
            </a:r>
          </a:p>
        </p:txBody>
      </p:sp>
      <p:sp>
        <p:nvSpPr>
          <p:cNvPr id="5" name="Slide Number Placeholder 1"/>
          <p:cNvSpPr>
            <a:spLocks noGrp="1"/>
          </p:cNvSpPr>
          <p:nvPr>
            <p:ph type="sldNum" sz="quarter" idx="12"/>
          </p:nvPr>
        </p:nvSpPr>
        <p:spPr>
          <a:xfrm>
            <a:off x="9448800" y="6430733"/>
            <a:ext cx="2743200" cy="365125"/>
          </a:xfrm>
        </p:spPr>
        <p:txBody>
          <a:bodyPr/>
          <a:lstStyle/>
          <a:p>
            <a:fld id="{E4A4709E-203A-4E96-B96D-49A71B3DD14A}" type="slidenum">
              <a:rPr lang="en-US" smtClean="0"/>
              <a:t>24</a:t>
            </a:fld>
            <a:endParaRPr lang="en-US" dirty="0"/>
          </a:p>
        </p:txBody>
      </p:sp>
      <p:pic>
        <p:nvPicPr>
          <p:cNvPr id="11" name="Picture 10"/>
          <p:cNvPicPr>
            <a:picLocks noChangeAspect="1"/>
          </p:cNvPicPr>
          <p:nvPr/>
        </p:nvPicPr>
        <p:blipFill>
          <a:blip r:embed="rId2"/>
          <a:stretch>
            <a:fillRect/>
          </a:stretch>
        </p:blipFill>
        <p:spPr>
          <a:xfrm>
            <a:off x="707585" y="232957"/>
            <a:ext cx="10304125" cy="5947095"/>
          </a:xfrm>
          <a:prstGeom prst="rect">
            <a:avLst/>
          </a:prstGeom>
        </p:spPr>
      </p:pic>
      <p:sp>
        <p:nvSpPr>
          <p:cNvPr id="7" name="TextBox 6"/>
          <p:cNvSpPr txBox="1"/>
          <p:nvPr/>
        </p:nvSpPr>
        <p:spPr>
          <a:xfrm>
            <a:off x="6335835" y="4135568"/>
            <a:ext cx="4865565" cy="1107996"/>
          </a:xfrm>
          <a:prstGeom prst="rect">
            <a:avLst/>
          </a:prstGeom>
          <a:solidFill>
            <a:schemeClr val="bg1"/>
          </a:solidFill>
        </p:spPr>
        <p:txBody>
          <a:bodyPr wrap="square" rtlCol="0">
            <a:spAutoFit/>
          </a:bodyPr>
          <a:lstStyle/>
          <a:p>
            <a:r>
              <a:rPr lang="en-US" sz="2200" dirty="0"/>
              <a:t>Obama (2009-2016) = 22.0% GDP </a:t>
            </a:r>
          </a:p>
          <a:p>
            <a:r>
              <a:rPr lang="en-US" sz="2200" dirty="0"/>
              <a:t>Reagan (1981-1989) = 21.6% GDP</a:t>
            </a:r>
          </a:p>
          <a:p>
            <a:r>
              <a:rPr lang="en-US" sz="2200" dirty="0"/>
              <a:t>Clinton (1993-2000) = 19.2% GDP</a:t>
            </a:r>
            <a:endParaRPr lang="en-US" sz="2400" dirty="0"/>
          </a:p>
        </p:txBody>
      </p:sp>
      <p:sp>
        <p:nvSpPr>
          <p:cNvPr id="2" name="Rectangle 1"/>
          <p:cNvSpPr/>
          <p:nvPr/>
        </p:nvSpPr>
        <p:spPr>
          <a:xfrm>
            <a:off x="2010278" y="4135568"/>
            <a:ext cx="3291767" cy="1446550"/>
          </a:xfrm>
          <a:prstGeom prst="rect">
            <a:avLst/>
          </a:prstGeom>
          <a:solidFill>
            <a:schemeClr val="bg1"/>
          </a:solidFill>
        </p:spPr>
        <p:txBody>
          <a:bodyPr wrap="square">
            <a:spAutoFit/>
          </a:bodyPr>
          <a:lstStyle/>
          <a:p>
            <a:r>
              <a:rPr lang="en-US" sz="2200" dirty="0"/>
              <a:t>Employment did not recover pre-crisis level until 2014, yet spend as % GDP fell after 2009</a:t>
            </a:r>
          </a:p>
        </p:txBody>
      </p:sp>
    </p:spTree>
    <p:extLst>
      <p:ext uri="{BB962C8B-B14F-4D97-AF65-F5344CB8AC3E}">
        <p14:creationId xmlns:p14="http://schemas.microsoft.com/office/powerpoint/2010/main" val="239560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25</a:t>
            </a:fld>
            <a:endParaRPr lang="en-US" dirty="0"/>
          </a:p>
        </p:txBody>
      </p:sp>
      <p:sp>
        <p:nvSpPr>
          <p:cNvPr id="4" name="TextBox 3"/>
          <p:cNvSpPr txBox="1"/>
          <p:nvPr/>
        </p:nvSpPr>
        <p:spPr>
          <a:xfrm>
            <a:off x="2714013" y="19453"/>
            <a:ext cx="6739474" cy="523220"/>
          </a:xfrm>
          <a:prstGeom prst="rect">
            <a:avLst/>
          </a:prstGeom>
          <a:noFill/>
        </p:spPr>
        <p:txBody>
          <a:bodyPr wrap="none" rtlCol="0">
            <a:spAutoFit/>
          </a:bodyPr>
          <a:lstStyle/>
          <a:p>
            <a:r>
              <a:rPr lang="en-US" sz="2800" dirty="0"/>
              <a:t>Debt Ceiling Crisis &amp; Sequester (BCA of 2011)</a:t>
            </a:r>
          </a:p>
        </p:txBody>
      </p:sp>
      <p:sp>
        <p:nvSpPr>
          <p:cNvPr id="2" name="TextBox 1"/>
          <p:cNvSpPr txBox="1"/>
          <p:nvPr/>
        </p:nvSpPr>
        <p:spPr>
          <a:xfrm>
            <a:off x="87549" y="515554"/>
            <a:ext cx="12013659" cy="5509200"/>
          </a:xfrm>
          <a:prstGeom prst="rect">
            <a:avLst/>
          </a:prstGeom>
          <a:noFill/>
        </p:spPr>
        <p:txBody>
          <a:bodyPr wrap="square" rtlCol="0">
            <a:spAutoFit/>
          </a:bodyPr>
          <a:lstStyle/>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Republicans threatened to refuse to raise debt ceiling, risking debt default on August 2, 2011</a:t>
            </a:r>
          </a:p>
          <a:p>
            <a:pPr marL="742950" lvl="1" indent="-285750">
              <a:buFont typeface="Wingdings" panose="05000000000000000000" pitchFamily="2" charset="2"/>
              <a:buChar char="§"/>
            </a:pPr>
            <a:r>
              <a:rPr lang="en-US" sz="2200" dirty="0"/>
              <a:t>Obama:  “manufactured crisis”</a:t>
            </a:r>
          </a:p>
          <a:p>
            <a:pPr marL="742950" lvl="1" indent="-285750">
              <a:buFont typeface="Wingdings" panose="05000000000000000000" pitchFamily="2" charset="2"/>
              <a:buChar char="§"/>
            </a:pPr>
            <a:r>
              <a:rPr lang="en-US" sz="2200" dirty="0"/>
              <a:t>McConnell:  “A new template…[raising] the debt ceiling…will not be clean anymore.”</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Budget Control Act signed into law August 2, 2011</a:t>
            </a:r>
          </a:p>
          <a:p>
            <a:pPr marL="742950" lvl="1" indent="-285750">
              <a:buFont typeface="Wingdings" panose="05000000000000000000" pitchFamily="2" charset="2"/>
              <a:buChar char="§"/>
            </a:pPr>
            <a:r>
              <a:rPr lang="en-US" sz="2200" dirty="0"/>
              <a:t>Debt ceiling raised to avoid default on debt</a:t>
            </a:r>
          </a:p>
          <a:p>
            <a:pPr marL="742950" lvl="1" indent="-285750">
              <a:buFont typeface="Wingdings" panose="05000000000000000000" pitchFamily="2" charset="2"/>
              <a:buChar char="§"/>
            </a:pPr>
            <a:r>
              <a:rPr lang="en-US" sz="2200" dirty="0"/>
              <a:t>Sequester initially planned to begin in early 2012 on discretionary (non-entitlement) spending</a:t>
            </a:r>
          </a:p>
          <a:p>
            <a:pPr marL="1200150" lvl="2" indent="-285750">
              <a:buFont typeface="Wingdings" panose="05000000000000000000" pitchFamily="2" charset="2"/>
              <a:buChar char="§"/>
            </a:pPr>
            <a:r>
              <a:rPr lang="en-US" sz="2200" dirty="0"/>
              <a:t>About $920B in expense reduction over decade; $1.2T if Joint Committee unsuccessful</a:t>
            </a:r>
          </a:p>
          <a:p>
            <a:pPr marL="1200150" lvl="2" indent="-285750">
              <a:buFont typeface="Wingdings" panose="05000000000000000000" pitchFamily="2" charset="2"/>
              <a:buChar char="§"/>
            </a:pPr>
            <a:r>
              <a:rPr lang="en-US" sz="2200" dirty="0"/>
              <a:t>Savings split between defense &amp; non-defense discretionary spending</a:t>
            </a:r>
          </a:p>
          <a:p>
            <a:pPr marL="742950" lvl="1" indent="-285750">
              <a:buFont typeface="Wingdings" panose="05000000000000000000" pitchFamily="2" charset="2"/>
              <a:buChar char="§"/>
            </a:pPr>
            <a:r>
              <a:rPr lang="en-US" sz="2200" dirty="0"/>
              <a:t>Established “Joint Committee on Deficit Reduction” with $1.5T addnl. deficit reduction target</a:t>
            </a:r>
          </a:p>
          <a:p>
            <a:pPr marL="1200150" lvl="2" indent="-285750">
              <a:buFont typeface="Wingdings" panose="05000000000000000000" pitchFamily="2" charset="2"/>
              <a:buChar char="§"/>
            </a:pPr>
            <a:r>
              <a:rPr lang="en-US" sz="2200" dirty="0"/>
              <a:t>Cmte. was not successful in reaching a budget deal, resulting in sequester enforcement</a:t>
            </a:r>
          </a:p>
          <a:p>
            <a:pPr marL="1200150" lvl="2" indent="-285750">
              <a:buFont typeface="Wingdings" panose="05000000000000000000" pitchFamily="2" charset="2"/>
              <a:buChar char="§"/>
            </a:pPr>
            <a:r>
              <a:rPr lang="en-US" sz="2200" dirty="0"/>
              <a:t>Boehner and Obama came close to grand bargain, but both sides said taxes </a:t>
            </a:r>
            <a:r>
              <a:rPr lang="en-US" sz="2200" dirty="0" smtClean="0"/>
              <a:t>stopped deal</a:t>
            </a:r>
            <a:endParaRPr lang="en-US" sz="2200" dirty="0"/>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Sequester was delayed and then implemented as part of Fiscal Cliff resolution in 2013</a:t>
            </a:r>
          </a:p>
          <a:p>
            <a:pPr marL="285750" indent="-285750">
              <a:buFont typeface="Wingdings" panose="05000000000000000000" pitchFamily="2" charset="2"/>
              <a:buChar char="§"/>
            </a:pPr>
            <a:r>
              <a:rPr lang="en-US" sz="2200" dirty="0"/>
              <a:t>S&amp;P announced downgrade in U.S. credit rating August 7, 2011</a:t>
            </a:r>
          </a:p>
        </p:txBody>
      </p:sp>
      <p:sp>
        <p:nvSpPr>
          <p:cNvPr id="3" name="TextBox 2"/>
          <p:cNvSpPr txBox="1"/>
          <p:nvPr/>
        </p:nvSpPr>
        <p:spPr>
          <a:xfrm>
            <a:off x="1020803" y="6376033"/>
            <a:ext cx="5165004" cy="461665"/>
          </a:xfrm>
          <a:prstGeom prst="rect">
            <a:avLst/>
          </a:prstGeom>
          <a:noFill/>
        </p:spPr>
        <p:txBody>
          <a:bodyPr wrap="none" rtlCol="0">
            <a:spAutoFit/>
          </a:bodyPr>
          <a:lstStyle/>
          <a:p>
            <a:r>
              <a:rPr lang="en-US" sz="1200" dirty="0"/>
              <a:t>Source:  The Economist “No thanks to anyone” (August 6, 2011)</a:t>
            </a:r>
          </a:p>
          <a:p>
            <a:r>
              <a:rPr lang="en-US" sz="1200" dirty="0"/>
              <a:t>Source:  Reuters “U.S. loses prized AAA credit rating from S&amp;P” (August 7, 2011)</a:t>
            </a:r>
          </a:p>
        </p:txBody>
      </p:sp>
    </p:spTree>
    <p:extLst>
      <p:ext uri="{BB962C8B-B14F-4D97-AF65-F5344CB8AC3E}">
        <p14:creationId xmlns:p14="http://schemas.microsoft.com/office/powerpoint/2010/main" val="204709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26</a:t>
            </a:fld>
            <a:endParaRPr lang="en-US" dirty="0"/>
          </a:p>
        </p:txBody>
      </p:sp>
      <p:pic>
        <p:nvPicPr>
          <p:cNvPr id="1026" name="Picture 2" descr="http://cdn.static-economist.com/sites/default/files/imagecache/290-width/images/print-edition/20110806_USC33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556" y="892255"/>
            <a:ext cx="4920468" cy="4767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39702" y="6478353"/>
            <a:ext cx="4777142" cy="307777"/>
          </a:xfrm>
          <a:prstGeom prst="rect">
            <a:avLst/>
          </a:prstGeom>
          <a:noFill/>
        </p:spPr>
        <p:txBody>
          <a:bodyPr wrap="none" rtlCol="0">
            <a:spAutoFit/>
          </a:bodyPr>
          <a:lstStyle/>
          <a:p>
            <a:r>
              <a:rPr lang="en-US" sz="1400" dirty="0"/>
              <a:t>Source:  The Economist “No thanks to anyone” (August 6, 2011)</a:t>
            </a:r>
          </a:p>
        </p:txBody>
      </p:sp>
      <p:sp>
        <p:nvSpPr>
          <p:cNvPr id="2" name="TextBox 1"/>
          <p:cNvSpPr txBox="1"/>
          <p:nvPr/>
        </p:nvSpPr>
        <p:spPr>
          <a:xfrm>
            <a:off x="3881334" y="98184"/>
            <a:ext cx="4442370" cy="523220"/>
          </a:xfrm>
          <a:prstGeom prst="rect">
            <a:avLst/>
          </a:prstGeom>
          <a:noFill/>
        </p:spPr>
        <p:txBody>
          <a:bodyPr wrap="none" rtlCol="0">
            <a:spAutoFit/>
          </a:bodyPr>
          <a:lstStyle/>
          <a:p>
            <a:r>
              <a:rPr lang="en-US" sz="2800" dirty="0"/>
              <a:t>Sequester Impact / BCA 2011</a:t>
            </a:r>
          </a:p>
        </p:txBody>
      </p:sp>
      <p:pic>
        <p:nvPicPr>
          <p:cNvPr id="3" name="Picture 2"/>
          <p:cNvPicPr>
            <a:picLocks noChangeAspect="1"/>
          </p:cNvPicPr>
          <p:nvPr/>
        </p:nvPicPr>
        <p:blipFill>
          <a:blip r:embed="rId3"/>
          <a:stretch>
            <a:fillRect/>
          </a:stretch>
        </p:blipFill>
        <p:spPr>
          <a:xfrm>
            <a:off x="93600" y="892255"/>
            <a:ext cx="6840000" cy="4778898"/>
          </a:xfrm>
          <a:prstGeom prst="rect">
            <a:avLst/>
          </a:prstGeom>
        </p:spPr>
      </p:pic>
      <p:sp>
        <p:nvSpPr>
          <p:cNvPr id="9" name="TextBox 8"/>
          <p:cNvSpPr txBox="1"/>
          <p:nvPr/>
        </p:nvSpPr>
        <p:spPr>
          <a:xfrm>
            <a:off x="0" y="991672"/>
            <a:ext cx="585417" cy="369332"/>
          </a:xfrm>
          <a:prstGeom prst="rect">
            <a:avLst/>
          </a:prstGeom>
          <a:noFill/>
        </p:spPr>
        <p:txBody>
          <a:bodyPr wrap="none" rtlCol="0">
            <a:spAutoFit/>
          </a:bodyPr>
          <a:lstStyle/>
          <a:p>
            <a:r>
              <a:rPr lang="en-US" dirty="0">
                <a:solidFill>
                  <a:schemeClr val="tx1">
                    <a:lumMod val="65000"/>
                    <a:lumOff val="35000"/>
                  </a:schemeClr>
                </a:solidFill>
              </a:rPr>
              <a:t>$ Bil</a:t>
            </a:r>
          </a:p>
        </p:txBody>
      </p:sp>
      <p:sp>
        <p:nvSpPr>
          <p:cNvPr id="4" name="TextBox 3"/>
          <p:cNvSpPr txBox="1"/>
          <p:nvPr/>
        </p:nvSpPr>
        <p:spPr>
          <a:xfrm>
            <a:off x="5529600" y="2383200"/>
            <a:ext cx="635815" cy="369332"/>
          </a:xfrm>
          <a:prstGeom prst="rect">
            <a:avLst/>
          </a:prstGeom>
          <a:noFill/>
        </p:spPr>
        <p:txBody>
          <a:bodyPr wrap="none" rtlCol="0">
            <a:spAutoFit/>
          </a:bodyPr>
          <a:lstStyle/>
          <a:p>
            <a:r>
              <a:rPr lang="en-US" dirty="0"/>
              <a:t>Total</a:t>
            </a:r>
          </a:p>
        </p:txBody>
      </p:sp>
      <p:sp>
        <p:nvSpPr>
          <p:cNvPr id="10" name="TextBox 9"/>
          <p:cNvSpPr txBox="1"/>
          <p:nvPr/>
        </p:nvSpPr>
        <p:spPr>
          <a:xfrm>
            <a:off x="858000" y="3428400"/>
            <a:ext cx="947888" cy="369332"/>
          </a:xfrm>
          <a:prstGeom prst="rect">
            <a:avLst/>
          </a:prstGeom>
          <a:noFill/>
        </p:spPr>
        <p:txBody>
          <a:bodyPr wrap="none" rtlCol="0">
            <a:spAutoFit/>
          </a:bodyPr>
          <a:lstStyle/>
          <a:p>
            <a:r>
              <a:rPr lang="en-US" dirty="0"/>
              <a:t>Defense</a:t>
            </a:r>
          </a:p>
        </p:txBody>
      </p:sp>
      <p:sp>
        <p:nvSpPr>
          <p:cNvPr id="11" name="TextBox 10"/>
          <p:cNvSpPr txBox="1"/>
          <p:nvPr/>
        </p:nvSpPr>
        <p:spPr>
          <a:xfrm>
            <a:off x="858000" y="4068583"/>
            <a:ext cx="1411156" cy="369332"/>
          </a:xfrm>
          <a:prstGeom prst="rect">
            <a:avLst/>
          </a:prstGeom>
          <a:noFill/>
        </p:spPr>
        <p:txBody>
          <a:bodyPr wrap="none" rtlCol="0">
            <a:spAutoFit/>
          </a:bodyPr>
          <a:lstStyle/>
          <a:p>
            <a:r>
              <a:rPr lang="en-US" dirty="0"/>
              <a:t>Non-Defense</a:t>
            </a:r>
          </a:p>
        </p:txBody>
      </p:sp>
    </p:spTree>
    <p:extLst>
      <p:ext uri="{BB962C8B-B14F-4D97-AF65-F5344CB8AC3E}">
        <p14:creationId xmlns:p14="http://schemas.microsoft.com/office/powerpoint/2010/main" val="1067224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0009" y="70032"/>
            <a:ext cx="4760214" cy="584775"/>
          </a:xfrm>
          <a:prstGeom prst="rect">
            <a:avLst/>
          </a:prstGeom>
          <a:noFill/>
        </p:spPr>
        <p:txBody>
          <a:bodyPr wrap="none" rtlCol="0">
            <a:spAutoFit/>
          </a:bodyPr>
          <a:lstStyle/>
          <a:p>
            <a:r>
              <a:rPr lang="en-US" sz="3200" dirty="0"/>
              <a:t>Fiscal Cliff (Beginning 2013)</a:t>
            </a:r>
          </a:p>
        </p:txBody>
      </p:sp>
      <p:sp>
        <p:nvSpPr>
          <p:cNvPr id="2" name="Rectangle 1"/>
          <p:cNvSpPr/>
          <p:nvPr/>
        </p:nvSpPr>
        <p:spPr>
          <a:xfrm>
            <a:off x="112799" y="662912"/>
            <a:ext cx="5246702" cy="6186309"/>
          </a:xfrm>
          <a:prstGeom prst="rect">
            <a:avLst/>
          </a:prstGeom>
        </p:spPr>
        <p:txBody>
          <a:bodyPr wrap="square">
            <a:spAutoFit/>
          </a:bodyPr>
          <a:lstStyle/>
          <a:p>
            <a:pPr marL="285750" indent="-285750">
              <a:buFont typeface="Wingdings" panose="05000000000000000000" pitchFamily="2" charset="2"/>
              <a:buChar char="§"/>
            </a:pPr>
            <a:r>
              <a:rPr lang="en-US" sz="2200" dirty="0">
                <a:solidFill>
                  <a:srgbClr val="252525"/>
                </a:solidFill>
              </a:rPr>
              <a:t>The “Fiscal Cliff” described a scenario in which significant tax increases and moderate spending cuts would take effect in 2013 if laws already on the books were not changed (i.e., no action by Congress)</a:t>
            </a:r>
          </a:p>
          <a:p>
            <a:pPr marL="285750" indent="-285750">
              <a:buFont typeface="Wingdings" panose="05000000000000000000" pitchFamily="2" charset="2"/>
              <a:buChar char="§"/>
            </a:pPr>
            <a:endParaRPr lang="en-US" sz="2200" dirty="0">
              <a:solidFill>
                <a:srgbClr val="252525"/>
              </a:solidFill>
            </a:endParaRPr>
          </a:p>
          <a:p>
            <a:pPr marL="285750" indent="-285750">
              <a:buFont typeface="Wingdings" panose="05000000000000000000" pitchFamily="2" charset="2"/>
              <a:buChar char="§"/>
            </a:pPr>
            <a:r>
              <a:rPr lang="en-US" sz="2200" dirty="0">
                <a:solidFill>
                  <a:srgbClr val="252525"/>
                </a:solidFill>
              </a:rPr>
              <a:t>Tax hikes and spending cuts would reduce future deficits &amp; debt by up to $7.1 trillion over a decade, but increased risk of recession</a:t>
            </a:r>
          </a:p>
          <a:p>
            <a:pPr marL="285750" indent="-285750">
              <a:buFont typeface="Wingdings" panose="05000000000000000000" pitchFamily="2" charset="2"/>
              <a:buChar char="§"/>
            </a:pPr>
            <a:endParaRPr lang="en-US" sz="2200" dirty="0">
              <a:solidFill>
                <a:srgbClr val="252525"/>
              </a:solidFill>
            </a:endParaRPr>
          </a:p>
          <a:p>
            <a:pPr marL="285750" indent="-285750">
              <a:buFont typeface="Wingdings" panose="05000000000000000000" pitchFamily="2" charset="2"/>
              <a:buChar char="§"/>
            </a:pPr>
            <a:r>
              <a:rPr lang="en-US" sz="2200" dirty="0">
                <a:solidFill>
                  <a:srgbClr val="252525"/>
                </a:solidFill>
              </a:rPr>
              <a:t>President could have vetoed any attempt </a:t>
            </a:r>
            <a:r>
              <a:rPr lang="en-US" sz="2200" dirty="0" smtClean="0">
                <a:solidFill>
                  <a:srgbClr val="252525"/>
                </a:solidFill>
              </a:rPr>
              <a:t>to avoid significant deficit reduction</a:t>
            </a:r>
            <a:endParaRPr lang="en-US" sz="2200" dirty="0">
              <a:solidFill>
                <a:srgbClr val="252525"/>
              </a:solidFill>
            </a:endParaRPr>
          </a:p>
          <a:p>
            <a:pPr marL="285750" indent="-285750">
              <a:buFont typeface="Wingdings" panose="05000000000000000000" pitchFamily="2" charset="2"/>
              <a:buChar char="§"/>
            </a:pPr>
            <a:endParaRPr lang="en-US" sz="2200" dirty="0">
              <a:solidFill>
                <a:srgbClr val="252525"/>
              </a:solidFill>
            </a:endParaRPr>
          </a:p>
          <a:p>
            <a:pPr marL="285750" indent="-285750">
              <a:buFont typeface="Wingdings" panose="05000000000000000000" pitchFamily="2" charset="2"/>
              <a:buChar char="§"/>
            </a:pPr>
            <a:r>
              <a:rPr lang="en-US" sz="2200" i="1" dirty="0">
                <a:solidFill>
                  <a:srgbClr val="252525"/>
                </a:solidFill>
              </a:rPr>
              <a:t>American Taxpayer Relief Act of 2012 </a:t>
            </a:r>
            <a:r>
              <a:rPr lang="en-US" sz="2200" i="1" dirty="0" smtClean="0">
                <a:solidFill>
                  <a:srgbClr val="252525"/>
                </a:solidFill>
              </a:rPr>
              <a:t> (ATRA) </a:t>
            </a:r>
            <a:r>
              <a:rPr lang="en-US" sz="2200" dirty="0" smtClean="0">
                <a:solidFill>
                  <a:srgbClr val="252525"/>
                </a:solidFill>
              </a:rPr>
              <a:t>partially </a:t>
            </a:r>
            <a:r>
              <a:rPr lang="en-US" sz="2200" dirty="0">
                <a:solidFill>
                  <a:srgbClr val="252525"/>
                </a:solidFill>
              </a:rPr>
              <a:t>avoided the cliff.  Bush tax cuts allowed to expire for top 1</a:t>
            </a:r>
            <a:r>
              <a:rPr lang="en-US" sz="2200" dirty="0" smtClean="0">
                <a:solidFill>
                  <a:srgbClr val="252525"/>
                </a:solidFill>
              </a:rPr>
              <a:t>% and </a:t>
            </a:r>
            <a:r>
              <a:rPr lang="en-US" sz="2200" dirty="0">
                <a:solidFill>
                  <a:srgbClr val="252525"/>
                </a:solidFill>
              </a:rPr>
              <a:t>sequester implemented.</a:t>
            </a:r>
          </a:p>
        </p:txBody>
      </p:sp>
      <p:sp>
        <p:nvSpPr>
          <p:cNvPr id="3" name="TextBox 2"/>
          <p:cNvSpPr txBox="1"/>
          <p:nvPr/>
        </p:nvSpPr>
        <p:spPr>
          <a:xfrm>
            <a:off x="5752729" y="6323898"/>
            <a:ext cx="6154890" cy="461665"/>
          </a:xfrm>
          <a:prstGeom prst="rect">
            <a:avLst/>
          </a:prstGeom>
          <a:noFill/>
        </p:spPr>
        <p:txBody>
          <a:bodyPr wrap="none" rtlCol="0">
            <a:spAutoFit/>
          </a:bodyPr>
          <a:lstStyle/>
          <a:p>
            <a:r>
              <a:rPr lang="en-US" sz="1200" dirty="0"/>
              <a:t>CBO:  An Update to the Budget and Economic Outlook:  Fiscal Years 2012 to 2022 (August 2012)</a:t>
            </a:r>
          </a:p>
          <a:p>
            <a:r>
              <a:rPr lang="en-US" sz="1200" dirty="0"/>
              <a:t>Washington Post:  E.J. Dionne – Why doing nothing yields $7.1 trillion in deficit cuts</a:t>
            </a:r>
          </a:p>
        </p:txBody>
      </p:sp>
      <p:cxnSp>
        <p:nvCxnSpPr>
          <p:cNvPr id="11" name="Straight Connector 10"/>
          <p:cNvCxnSpPr>
            <a:cxnSpLocks/>
          </p:cNvCxnSpPr>
          <p:nvPr/>
        </p:nvCxnSpPr>
        <p:spPr>
          <a:xfrm>
            <a:off x="5752729" y="787940"/>
            <a:ext cx="0" cy="5535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6030116" y="1029658"/>
            <a:ext cx="5401040" cy="4634295"/>
          </a:xfrm>
          <a:prstGeom prst="rect">
            <a:avLst/>
          </a:prstGeom>
        </p:spPr>
      </p:pic>
      <p:sp>
        <p:nvSpPr>
          <p:cNvPr id="6" name="TextBox 5"/>
          <p:cNvSpPr txBox="1"/>
          <p:nvPr/>
        </p:nvSpPr>
        <p:spPr>
          <a:xfrm>
            <a:off x="11319030" y="2254932"/>
            <a:ext cx="763351" cy="400110"/>
          </a:xfrm>
          <a:prstGeom prst="rect">
            <a:avLst/>
          </a:prstGeom>
          <a:noFill/>
        </p:spPr>
        <p:txBody>
          <a:bodyPr wrap="none" rtlCol="0">
            <a:spAutoFit/>
          </a:bodyPr>
          <a:lstStyle/>
          <a:p>
            <a:r>
              <a:rPr lang="en-US" sz="2000" dirty="0"/>
              <a:t>$</a:t>
            </a:r>
            <a:r>
              <a:rPr lang="en-US" sz="2000" dirty="0" smtClean="0"/>
              <a:t>3.3T</a:t>
            </a:r>
            <a:endParaRPr lang="en-US" sz="2000" dirty="0"/>
          </a:p>
        </p:txBody>
      </p:sp>
      <p:sp>
        <p:nvSpPr>
          <p:cNvPr id="7" name="TextBox 6"/>
          <p:cNvSpPr txBox="1"/>
          <p:nvPr/>
        </p:nvSpPr>
        <p:spPr>
          <a:xfrm>
            <a:off x="10166412" y="3163072"/>
            <a:ext cx="638316" cy="400110"/>
          </a:xfrm>
          <a:prstGeom prst="rect">
            <a:avLst/>
          </a:prstGeom>
          <a:noFill/>
        </p:spPr>
        <p:txBody>
          <a:bodyPr wrap="none" rtlCol="0">
            <a:spAutoFit/>
          </a:bodyPr>
          <a:lstStyle/>
          <a:p>
            <a:r>
              <a:rPr lang="en-US" sz="2000" dirty="0"/>
              <a:t>$1.7</a:t>
            </a:r>
          </a:p>
        </p:txBody>
      </p:sp>
      <p:sp>
        <p:nvSpPr>
          <p:cNvPr id="8" name="TextBox 7"/>
          <p:cNvSpPr txBox="1"/>
          <p:nvPr/>
        </p:nvSpPr>
        <p:spPr>
          <a:xfrm>
            <a:off x="9869696" y="4063332"/>
            <a:ext cx="638316" cy="400110"/>
          </a:xfrm>
          <a:prstGeom prst="rect">
            <a:avLst/>
          </a:prstGeom>
          <a:noFill/>
        </p:spPr>
        <p:txBody>
          <a:bodyPr wrap="none" rtlCol="0">
            <a:spAutoFit/>
          </a:bodyPr>
          <a:lstStyle/>
          <a:p>
            <a:r>
              <a:rPr lang="en-US" sz="2000" dirty="0"/>
              <a:t>$1.2</a:t>
            </a:r>
          </a:p>
        </p:txBody>
      </p:sp>
      <p:sp>
        <p:nvSpPr>
          <p:cNvPr id="9" name="TextBox 8"/>
          <p:cNvSpPr txBox="1"/>
          <p:nvPr/>
        </p:nvSpPr>
        <p:spPr>
          <a:xfrm>
            <a:off x="9658112" y="4944433"/>
            <a:ext cx="638316" cy="400110"/>
          </a:xfrm>
          <a:prstGeom prst="rect">
            <a:avLst/>
          </a:prstGeom>
          <a:noFill/>
        </p:spPr>
        <p:txBody>
          <a:bodyPr wrap="none" rtlCol="0">
            <a:spAutoFit/>
          </a:bodyPr>
          <a:lstStyle/>
          <a:p>
            <a:r>
              <a:rPr lang="en-US" sz="2000" dirty="0"/>
              <a:t>$0.9</a:t>
            </a:r>
          </a:p>
        </p:txBody>
      </p:sp>
      <p:sp>
        <p:nvSpPr>
          <p:cNvPr id="12"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27</a:t>
            </a:fld>
            <a:endParaRPr lang="en-US" dirty="0"/>
          </a:p>
        </p:txBody>
      </p:sp>
    </p:spTree>
    <p:extLst>
      <p:ext uri="{BB962C8B-B14F-4D97-AF65-F5344CB8AC3E}">
        <p14:creationId xmlns:p14="http://schemas.microsoft.com/office/powerpoint/2010/main" val="319944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119" y="672316"/>
            <a:ext cx="11946343" cy="5624789"/>
          </a:xfrm>
          <a:prstGeom prst="rect">
            <a:avLst/>
          </a:prstGeom>
        </p:spPr>
      </p:pic>
      <p:sp>
        <p:nvSpPr>
          <p:cNvPr id="3" name="TextBox 2"/>
          <p:cNvSpPr txBox="1"/>
          <p:nvPr/>
        </p:nvSpPr>
        <p:spPr>
          <a:xfrm>
            <a:off x="2950383" y="141403"/>
            <a:ext cx="6137578" cy="523220"/>
          </a:xfrm>
          <a:prstGeom prst="rect">
            <a:avLst/>
          </a:prstGeom>
          <a:noFill/>
        </p:spPr>
        <p:txBody>
          <a:bodyPr wrap="none" rtlCol="0">
            <a:spAutoFit/>
          </a:bodyPr>
          <a:lstStyle/>
          <a:p>
            <a:pPr algn="ctr"/>
            <a:r>
              <a:rPr lang="en-US" sz="2800" dirty="0" smtClean="0"/>
              <a:t>Deficit Paths Before &amp; After ATRA ($ Bil)</a:t>
            </a:r>
            <a:endParaRPr lang="en-US" sz="2800" dirty="0"/>
          </a:p>
        </p:txBody>
      </p:sp>
      <p:sp>
        <p:nvSpPr>
          <p:cNvPr id="5" name="TextBox 4"/>
          <p:cNvSpPr txBox="1"/>
          <p:nvPr/>
        </p:nvSpPr>
        <p:spPr>
          <a:xfrm>
            <a:off x="1161043" y="6483189"/>
            <a:ext cx="7697748" cy="276999"/>
          </a:xfrm>
          <a:prstGeom prst="rect">
            <a:avLst/>
          </a:prstGeom>
          <a:noFill/>
        </p:spPr>
        <p:txBody>
          <a:bodyPr wrap="none" rtlCol="0">
            <a:spAutoFit/>
          </a:bodyPr>
          <a:lstStyle/>
          <a:p>
            <a:r>
              <a:rPr lang="en-US" sz="1200" dirty="0" smtClean="0"/>
              <a:t>Source data:  CBO Budget &amp; Economic Outlook – Baselines for March 2012 (Alt Scenario), August 2012 and February 2013</a:t>
            </a:r>
            <a:endParaRPr lang="en-US" sz="1200" dirty="0"/>
          </a:p>
        </p:txBody>
      </p:sp>
      <p:cxnSp>
        <p:nvCxnSpPr>
          <p:cNvPr id="10" name="Straight Connector 9"/>
          <p:cNvCxnSpPr/>
          <p:nvPr/>
        </p:nvCxnSpPr>
        <p:spPr>
          <a:xfrm>
            <a:off x="2837977" y="1282079"/>
            <a:ext cx="56561" cy="44494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093087" y="2318523"/>
            <a:ext cx="968535" cy="430887"/>
          </a:xfrm>
          <a:prstGeom prst="rect">
            <a:avLst/>
          </a:prstGeom>
          <a:noFill/>
        </p:spPr>
        <p:txBody>
          <a:bodyPr wrap="none" rtlCol="0">
            <a:spAutoFit/>
          </a:bodyPr>
          <a:lstStyle/>
          <a:p>
            <a:r>
              <a:rPr lang="en-US" sz="2200" dirty="0" smtClean="0"/>
              <a:t>$6,825</a:t>
            </a:r>
            <a:endParaRPr lang="en-US" sz="2200" dirty="0"/>
          </a:p>
        </p:txBody>
      </p:sp>
      <p:sp>
        <p:nvSpPr>
          <p:cNvPr id="12" name="TextBox 11"/>
          <p:cNvSpPr txBox="1"/>
          <p:nvPr/>
        </p:nvSpPr>
        <p:spPr>
          <a:xfrm>
            <a:off x="11149649" y="4584358"/>
            <a:ext cx="968535" cy="430887"/>
          </a:xfrm>
          <a:prstGeom prst="rect">
            <a:avLst/>
          </a:prstGeom>
          <a:noFill/>
        </p:spPr>
        <p:txBody>
          <a:bodyPr wrap="none" rtlCol="0">
            <a:spAutoFit/>
          </a:bodyPr>
          <a:lstStyle/>
          <a:p>
            <a:r>
              <a:rPr lang="en-US" sz="2200" dirty="0" smtClean="0"/>
              <a:t>$2,258</a:t>
            </a:r>
            <a:endParaRPr lang="en-US" sz="2200" dirty="0"/>
          </a:p>
        </p:txBody>
      </p:sp>
      <p:sp>
        <p:nvSpPr>
          <p:cNvPr id="16" name="TextBox 15"/>
          <p:cNvSpPr txBox="1"/>
          <p:nvPr/>
        </p:nvSpPr>
        <p:spPr>
          <a:xfrm>
            <a:off x="4365614" y="3236049"/>
            <a:ext cx="3780148" cy="707886"/>
          </a:xfrm>
          <a:prstGeom prst="rect">
            <a:avLst/>
          </a:prstGeom>
          <a:noFill/>
        </p:spPr>
        <p:txBody>
          <a:bodyPr wrap="square" rtlCol="0">
            <a:spAutoFit/>
          </a:bodyPr>
          <a:lstStyle/>
          <a:p>
            <a:pPr algn="ctr"/>
            <a:r>
              <a:rPr lang="en-US" sz="2000" u="sng" dirty="0" smtClean="0">
                <a:solidFill>
                  <a:srgbClr val="CC6600"/>
                </a:solidFill>
              </a:rPr>
              <a:t>After: “Partially Avoided Cliff”</a:t>
            </a:r>
          </a:p>
          <a:p>
            <a:pPr algn="ctr"/>
            <a:r>
              <a:rPr lang="en-US" sz="2000" dirty="0" smtClean="0">
                <a:solidFill>
                  <a:srgbClr val="CC6600"/>
                </a:solidFill>
              </a:rPr>
              <a:t>February 2013 Baseline</a:t>
            </a:r>
            <a:endParaRPr lang="en-US" sz="2000" dirty="0">
              <a:solidFill>
                <a:srgbClr val="CC6600"/>
              </a:solidFill>
            </a:endParaRPr>
          </a:p>
        </p:txBody>
      </p:sp>
      <p:sp>
        <p:nvSpPr>
          <p:cNvPr id="17" name="TextBox 16"/>
          <p:cNvSpPr txBox="1"/>
          <p:nvPr/>
        </p:nvSpPr>
        <p:spPr>
          <a:xfrm>
            <a:off x="7242269" y="4239846"/>
            <a:ext cx="3610466" cy="1015663"/>
          </a:xfrm>
          <a:prstGeom prst="rect">
            <a:avLst/>
          </a:prstGeom>
          <a:noFill/>
        </p:spPr>
        <p:txBody>
          <a:bodyPr wrap="square" rtlCol="0">
            <a:spAutoFit/>
          </a:bodyPr>
          <a:lstStyle/>
          <a:p>
            <a:pPr algn="ctr"/>
            <a:r>
              <a:rPr lang="en-US" sz="2000" u="sng" dirty="0" smtClean="0">
                <a:solidFill>
                  <a:srgbClr val="0070C0"/>
                </a:solidFill>
              </a:rPr>
              <a:t>Before: “Go Over Cliff”</a:t>
            </a:r>
          </a:p>
          <a:p>
            <a:pPr algn="ctr"/>
            <a:r>
              <a:rPr lang="en-US" sz="2000" dirty="0" smtClean="0">
                <a:solidFill>
                  <a:srgbClr val="0070C0"/>
                </a:solidFill>
              </a:rPr>
              <a:t>Tax hikes and spending cuts</a:t>
            </a:r>
          </a:p>
          <a:p>
            <a:pPr algn="ctr"/>
            <a:r>
              <a:rPr lang="en-US" sz="2000" dirty="0" smtClean="0">
                <a:solidFill>
                  <a:srgbClr val="0070C0"/>
                </a:solidFill>
              </a:rPr>
              <a:t>August 2012 Baseline</a:t>
            </a:r>
            <a:endParaRPr lang="en-US" sz="2000" dirty="0">
              <a:solidFill>
                <a:srgbClr val="0070C0"/>
              </a:solidFill>
            </a:endParaRPr>
          </a:p>
        </p:txBody>
      </p:sp>
      <p:sp>
        <p:nvSpPr>
          <p:cNvPr id="18" name="TextBox 17"/>
          <p:cNvSpPr txBox="1"/>
          <p:nvPr/>
        </p:nvSpPr>
        <p:spPr>
          <a:xfrm>
            <a:off x="10592041" y="26543"/>
            <a:ext cx="1650838" cy="769441"/>
          </a:xfrm>
          <a:prstGeom prst="rect">
            <a:avLst/>
          </a:prstGeom>
          <a:noFill/>
        </p:spPr>
        <p:txBody>
          <a:bodyPr wrap="none" rtlCol="0">
            <a:spAutoFit/>
          </a:bodyPr>
          <a:lstStyle/>
          <a:p>
            <a:pPr algn="ctr"/>
            <a:r>
              <a:rPr lang="en-US" sz="2200" dirty="0" smtClean="0"/>
              <a:t>Total Deficits</a:t>
            </a:r>
          </a:p>
          <a:p>
            <a:pPr algn="ctr"/>
            <a:r>
              <a:rPr lang="en-US" sz="2200" u="sng" dirty="0" smtClean="0"/>
              <a:t>2013-2022</a:t>
            </a:r>
            <a:endParaRPr lang="en-US" sz="2200" u="sng" dirty="0"/>
          </a:p>
        </p:txBody>
      </p:sp>
      <p:sp>
        <p:nvSpPr>
          <p:cNvPr id="19" name="TextBox 18"/>
          <p:cNvSpPr txBox="1"/>
          <p:nvPr/>
        </p:nvSpPr>
        <p:spPr>
          <a:xfrm>
            <a:off x="4194927" y="1460549"/>
            <a:ext cx="4949070" cy="1015663"/>
          </a:xfrm>
          <a:prstGeom prst="rect">
            <a:avLst/>
          </a:prstGeom>
          <a:noFill/>
        </p:spPr>
        <p:txBody>
          <a:bodyPr wrap="square" rtlCol="0">
            <a:spAutoFit/>
          </a:bodyPr>
          <a:lstStyle/>
          <a:p>
            <a:pPr algn="ctr"/>
            <a:r>
              <a:rPr lang="en-US" sz="2000" u="sng" dirty="0" smtClean="0">
                <a:solidFill>
                  <a:schemeClr val="tx1">
                    <a:lumMod val="50000"/>
                    <a:lumOff val="50000"/>
                  </a:schemeClr>
                </a:solidFill>
              </a:rPr>
              <a:t>Before: “Avoid Cliff Entirely”</a:t>
            </a:r>
          </a:p>
          <a:p>
            <a:pPr algn="ctr"/>
            <a:r>
              <a:rPr lang="en-US" sz="2000" dirty="0" smtClean="0">
                <a:solidFill>
                  <a:schemeClr val="tx1">
                    <a:lumMod val="50000"/>
                    <a:lumOff val="50000"/>
                  </a:schemeClr>
                </a:solidFill>
              </a:rPr>
              <a:t>Avoid both tax hikes and spending cuts</a:t>
            </a:r>
          </a:p>
          <a:p>
            <a:pPr algn="ctr"/>
            <a:r>
              <a:rPr lang="en-US" sz="2000" dirty="0" smtClean="0">
                <a:solidFill>
                  <a:schemeClr val="tx1">
                    <a:lumMod val="50000"/>
                    <a:lumOff val="50000"/>
                  </a:schemeClr>
                </a:solidFill>
              </a:rPr>
              <a:t>March 2012 Alternative Baseline</a:t>
            </a:r>
            <a:endParaRPr lang="en-US" sz="2000" dirty="0">
              <a:solidFill>
                <a:schemeClr val="tx1">
                  <a:lumMod val="50000"/>
                  <a:lumOff val="50000"/>
                </a:schemeClr>
              </a:solidFill>
            </a:endParaRPr>
          </a:p>
        </p:txBody>
      </p:sp>
      <p:sp>
        <p:nvSpPr>
          <p:cNvPr id="21" name="TextBox 20"/>
          <p:cNvSpPr txBox="1"/>
          <p:nvPr/>
        </p:nvSpPr>
        <p:spPr>
          <a:xfrm>
            <a:off x="11006982" y="845278"/>
            <a:ext cx="1111202" cy="430887"/>
          </a:xfrm>
          <a:prstGeom prst="rect">
            <a:avLst/>
          </a:prstGeom>
          <a:noFill/>
        </p:spPr>
        <p:txBody>
          <a:bodyPr wrap="none" rtlCol="0">
            <a:spAutoFit/>
          </a:bodyPr>
          <a:lstStyle/>
          <a:p>
            <a:r>
              <a:rPr lang="en-US" sz="2200" dirty="0" smtClean="0"/>
              <a:t>$10,731</a:t>
            </a:r>
            <a:endParaRPr lang="en-US" sz="2200" dirty="0"/>
          </a:p>
        </p:txBody>
      </p:sp>
      <p:sp>
        <p:nvSpPr>
          <p:cNvPr id="13" name="Slide Number Placeholder 1"/>
          <p:cNvSpPr>
            <a:spLocks noGrp="1"/>
          </p:cNvSpPr>
          <p:nvPr>
            <p:ph type="sldNum" sz="quarter" idx="12"/>
          </p:nvPr>
        </p:nvSpPr>
        <p:spPr>
          <a:xfrm>
            <a:off x="9448800" y="6495068"/>
            <a:ext cx="2743200" cy="365125"/>
          </a:xfrm>
        </p:spPr>
        <p:txBody>
          <a:bodyPr/>
          <a:lstStyle/>
          <a:p>
            <a:r>
              <a:rPr lang="en-US" dirty="0" smtClean="0"/>
              <a:t>28</a:t>
            </a:r>
            <a:endParaRPr lang="en-US" dirty="0"/>
          </a:p>
        </p:txBody>
      </p:sp>
    </p:spTree>
    <p:extLst>
      <p:ext uri="{BB962C8B-B14F-4D97-AF65-F5344CB8AC3E}">
        <p14:creationId xmlns:p14="http://schemas.microsoft.com/office/powerpoint/2010/main" val="2305302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45965" y="-30447"/>
            <a:ext cx="4046108" cy="584775"/>
          </a:xfrm>
          <a:prstGeom prst="rect">
            <a:avLst/>
          </a:prstGeom>
          <a:noFill/>
        </p:spPr>
        <p:txBody>
          <a:bodyPr wrap="none" rtlCol="0">
            <a:spAutoFit/>
          </a:bodyPr>
          <a:lstStyle/>
          <a:p>
            <a:r>
              <a:rPr lang="en-US" sz="3200" dirty="0"/>
              <a:t>Avoid Cliff (Status Quo)</a:t>
            </a:r>
          </a:p>
        </p:txBody>
      </p:sp>
      <p:pic>
        <p:nvPicPr>
          <p:cNvPr id="2" name="Picture 1"/>
          <p:cNvPicPr>
            <a:picLocks noChangeAspect="1"/>
          </p:cNvPicPr>
          <p:nvPr/>
        </p:nvPicPr>
        <p:blipFill>
          <a:blip r:embed="rId2"/>
          <a:stretch>
            <a:fillRect/>
          </a:stretch>
        </p:blipFill>
        <p:spPr>
          <a:xfrm>
            <a:off x="790311" y="478854"/>
            <a:ext cx="10639425" cy="6029325"/>
          </a:xfrm>
          <a:prstGeom prst="rect">
            <a:avLst/>
          </a:prstGeom>
        </p:spPr>
      </p:pic>
      <p:sp>
        <p:nvSpPr>
          <p:cNvPr id="7" name="TextBox 6"/>
          <p:cNvSpPr txBox="1"/>
          <p:nvPr/>
        </p:nvSpPr>
        <p:spPr>
          <a:xfrm>
            <a:off x="874187" y="-59247"/>
            <a:ext cx="5041316" cy="584775"/>
          </a:xfrm>
          <a:prstGeom prst="rect">
            <a:avLst/>
          </a:prstGeom>
          <a:noFill/>
        </p:spPr>
        <p:txBody>
          <a:bodyPr wrap="none" rtlCol="0">
            <a:spAutoFit/>
          </a:bodyPr>
          <a:lstStyle/>
          <a:p>
            <a:r>
              <a:rPr lang="en-US" sz="3200" dirty="0"/>
              <a:t>Go Over the Cliff (Cut Deficit)</a:t>
            </a:r>
          </a:p>
        </p:txBody>
      </p:sp>
      <p:sp>
        <p:nvSpPr>
          <p:cNvPr id="8" name="Rectangle 7"/>
          <p:cNvSpPr/>
          <p:nvPr/>
        </p:nvSpPr>
        <p:spPr>
          <a:xfrm>
            <a:off x="1727969" y="6555402"/>
            <a:ext cx="7388321" cy="276999"/>
          </a:xfrm>
          <a:prstGeom prst="rect">
            <a:avLst/>
          </a:prstGeom>
        </p:spPr>
        <p:txBody>
          <a:bodyPr wrap="square">
            <a:spAutoFit/>
          </a:bodyPr>
          <a:lstStyle/>
          <a:p>
            <a:r>
              <a:rPr lang="en-US" sz="1200" dirty="0"/>
              <a:t>CBO:  An Update to the Budget and Economic Outlook:  Fiscal Years 2012 to 2022 (August 2012) [See infographic]</a:t>
            </a:r>
          </a:p>
        </p:txBody>
      </p:sp>
      <p:sp>
        <p:nvSpPr>
          <p:cNvPr id="6"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29</a:t>
            </a:fld>
            <a:endParaRPr lang="en-US" dirty="0"/>
          </a:p>
        </p:txBody>
      </p:sp>
      <p:cxnSp>
        <p:nvCxnSpPr>
          <p:cNvPr id="4" name="Straight Connector 3"/>
          <p:cNvCxnSpPr>
            <a:cxnSpLocks/>
          </p:cNvCxnSpPr>
          <p:nvPr/>
        </p:nvCxnSpPr>
        <p:spPr>
          <a:xfrm>
            <a:off x="6095623" y="0"/>
            <a:ext cx="1" cy="478854"/>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59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58227" y="6501251"/>
            <a:ext cx="2743200" cy="365125"/>
          </a:xfrm>
        </p:spPr>
        <p:txBody>
          <a:bodyPr/>
          <a:lstStyle/>
          <a:p>
            <a:fld id="{E4A4709E-203A-4E96-B96D-49A71B3DD14A}" type="slidenum">
              <a:rPr lang="en-US" smtClean="0"/>
              <a:t>3</a:t>
            </a:fld>
            <a:endParaRPr lang="en-US" dirty="0"/>
          </a:p>
        </p:txBody>
      </p:sp>
      <p:pic>
        <p:nvPicPr>
          <p:cNvPr id="3" name="Picture 2"/>
          <p:cNvPicPr>
            <a:picLocks noChangeAspect="1"/>
          </p:cNvPicPr>
          <p:nvPr/>
        </p:nvPicPr>
        <p:blipFill>
          <a:blip r:embed="rId3"/>
          <a:stretch>
            <a:fillRect/>
          </a:stretch>
        </p:blipFill>
        <p:spPr>
          <a:xfrm>
            <a:off x="6377442" y="58763"/>
            <a:ext cx="5545875" cy="3329070"/>
          </a:xfrm>
          <a:prstGeom prst="rect">
            <a:avLst/>
          </a:prstGeom>
        </p:spPr>
      </p:pic>
      <p:cxnSp>
        <p:nvCxnSpPr>
          <p:cNvPr id="6" name="Straight Connector 5"/>
          <p:cNvCxnSpPr>
            <a:cxnSpLocks/>
          </p:cNvCxnSpPr>
          <p:nvPr/>
        </p:nvCxnSpPr>
        <p:spPr>
          <a:xfrm>
            <a:off x="6084000" y="58763"/>
            <a:ext cx="24759" cy="6751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9725" y="3427200"/>
            <a:ext cx="12172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264524" y="3466191"/>
            <a:ext cx="5517075" cy="3359217"/>
          </a:xfrm>
          <a:prstGeom prst="rect">
            <a:avLst/>
          </a:prstGeom>
        </p:spPr>
      </p:pic>
      <p:pic>
        <p:nvPicPr>
          <p:cNvPr id="7" name="Picture 6"/>
          <p:cNvPicPr>
            <a:picLocks noChangeAspect="1"/>
          </p:cNvPicPr>
          <p:nvPr/>
        </p:nvPicPr>
        <p:blipFill>
          <a:blip r:embed="rId5"/>
          <a:stretch>
            <a:fillRect/>
          </a:stretch>
        </p:blipFill>
        <p:spPr>
          <a:xfrm>
            <a:off x="6389559" y="3466192"/>
            <a:ext cx="5533758" cy="3341716"/>
          </a:xfrm>
          <a:prstGeom prst="rect">
            <a:avLst/>
          </a:prstGeom>
        </p:spPr>
      </p:pic>
      <p:sp>
        <p:nvSpPr>
          <p:cNvPr id="11" name="TextBox 10"/>
          <p:cNvSpPr txBox="1"/>
          <p:nvPr/>
        </p:nvSpPr>
        <p:spPr>
          <a:xfrm>
            <a:off x="10981200" y="7200"/>
            <a:ext cx="725007" cy="461665"/>
          </a:xfrm>
          <a:prstGeom prst="rect">
            <a:avLst/>
          </a:prstGeom>
          <a:noFill/>
        </p:spPr>
        <p:txBody>
          <a:bodyPr wrap="none" rtlCol="0">
            <a:spAutoFit/>
          </a:bodyPr>
          <a:lstStyle/>
          <a:p>
            <a:r>
              <a:rPr lang="en-US" sz="2400" dirty="0"/>
              <a:t>Jobs</a:t>
            </a:r>
          </a:p>
        </p:txBody>
      </p:sp>
      <p:sp>
        <p:nvSpPr>
          <p:cNvPr id="13" name="TextBox 12"/>
          <p:cNvSpPr txBox="1"/>
          <p:nvPr/>
        </p:nvSpPr>
        <p:spPr>
          <a:xfrm>
            <a:off x="2300792" y="4248142"/>
            <a:ext cx="1502142" cy="830997"/>
          </a:xfrm>
          <a:prstGeom prst="rect">
            <a:avLst/>
          </a:prstGeom>
          <a:noFill/>
        </p:spPr>
        <p:txBody>
          <a:bodyPr wrap="none" rtlCol="0">
            <a:spAutoFit/>
          </a:bodyPr>
          <a:lstStyle/>
          <a:p>
            <a:pPr algn="ctr"/>
            <a:r>
              <a:rPr lang="en-US" sz="2400" dirty="0"/>
              <a:t>HH </a:t>
            </a:r>
          </a:p>
          <a:p>
            <a:pPr algn="ctr"/>
            <a:r>
              <a:rPr lang="en-US" sz="2400" dirty="0"/>
              <a:t>Net Worth</a:t>
            </a:r>
          </a:p>
        </p:txBody>
      </p:sp>
      <p:sp>
        <p:nvSpPr>
          <p:cNvPr id="15" name="TextBox 14"/>
          <p:cNvSpPr txBox="1"/>
          <p:nvPr/>
        </p:nvSpPr>
        <p:spPr>
          <a:xfrm>
            <a:off x="7076702" y="3832643"/>
            <a:ext cx="2243884" cy="830997"/>
          </a:xfrm>
          <a:prstGeom prst="rect">
            <a:avLst/>
          </a:prstGeom>
          <a:noFill/>
        </p:spPr>
        <p:txBody>
          <a:bodyPr wrap="none" rtlCol="0">
            <a:spAutoFit/>
          </a:bodyPr>
          <a:lstStyle/>
          <a:p>
            <a:pPr algn="ctr"/>
            <a:r>
              <a:rPr lang="en-US" sz="2400" dirty="0"/>
              <a:t>Financial System</a:t>
            </a:r>
          </a:p>
          <a:p>
            <a:pPr algn="ctr"/>
            <a:r>
              <a:rPr lang="en-US" sz="2400" dirty="0"/>
              <a:t> Stress</a:t>
            </a:r>
          </a:p>
        </p:txBody>
      </p:sp>
      <p:sp>
        <p:nvSpPr>
          <p:cNvPr id="16" name="TextBox 15"/>
          <p:cNvSpPr txBox="1"/>
          <p:nvPr/>
        </p:nvSpPr>
        <p:spPr>
          <a:xfrm>
            <a:off x="3473197" y="6099597"/>
            <a:ext cx="1837362" cy="461665"/>
          </a:xfrm>
          <a:prstGeom prst="rect">
            <a:avLst/>
          </a:prstGeom>
          <a:noFill/>
        </p:spPr>
        <p:txBody>
          <a:bodyPr wrap="none" rtlCol="0">
            <a:spAutoFit/>
          </a:bodyPr>
          <a:lstStyle/>
          <a:p>
            <a:pPr algn="ctr"/>
            <a:r>
              <a:rPr lang="en-US" sz="2400" dirty="0" smtClean="0"/>
              <a:t>$-12T / ~20%</a:t>
            </a:r>
            <a:endParaRPr lang="en-US" sz="2400" dirty="0"/>
          </a:p>
        </p:txBody>
      </p:sp>
      <p:sp>
        <p:nvSpPr>
          <p:cNvPr id="18" name="TextBox 17"/>
          <p:cNvSpPr txBox="1"/>
          <p:nvPr/>
        </p:nvSpPr>
        <p:spPr>
          <a:xfrm>
            <a:off x="8518714" y="2744772"/>
            <a:ext cx="2250937" cy="461665"/>
          </a:xfrm>
          <a:prstGeom prst="rect">
            <a:avLst/>
          </a:prstGeom>
          <a:noFill/>
        </p:spPr>
        <p:txBody>
          <a:bodyPr wrap="none" rtlCol="0">
            <a:spAutoFit/>
          </a:bodyPr>
          <a:lstStyle/>
          <a:p>
            <a:pPr algn="ctr"/>
            <a:r>
              <a:rPr lang="en-US" sz="2400" dirty="0" smtClean="0"/>
              <a:t>Losing 700k/mo.</a:t>
            </a:r>
            <a:endParaRPr lang="en-US" sz="2400" dirty="0"/>
          </a:p>
        </p:txBody>
      </p:sp>
      <p:pic>
        <p:nvPicPr>
          <p:cNvPr id="4" name="Picture 3"/>
          <p:cNvPicPr>
            <a:picLocks noChangeAspect="1"/>
          </p:cNvPicPr>
          <p:nvPr/>
        </p:nvPicPr>
        <p:blipFill>
          <a:blip r:embed="rId6"/>
          <a:stretch>
            <a:fillRect/>
          </a:stretch>
        </p:blipFill>
        <p:spPr>
          <a:xfrm>
            <a:off x="277632" y="138240"/>
            <a:ext cx="5503967" cy="3148273"/>
          </a:xfrm>
          <a:prstGeom prst="rect">
            <a:avLst/>
          </a:prstGeom>
        </p:spPr>
      </p:pic>
      <p:sp>
        <p:nvSpPr>
          <p:cNvPr id="12" name="TextBox 11"/>
          <p:cNvSpPr txBox="1"/>
          <p:nvPr/>
        </p:nvSpPr>
        <p:spPr>
          <a:xfrm>
            <a:off x="3249305" y="503173"/>
            <a:ext cx="652743" cy="369332"/>
          </a:xfrm>
          <a:prstGeom prst="rect">
            <a:avLst/>
          </a:prstGeom>
          <a:noFill/>
        </p:spPr>
        <p:txBody>
          <a:bodyPr wrap="none" rtlCol="0">
            <a:spAutoFit/>
          </a:bodyPr>
          <a:lstStyle/>
          <a:p>
            <a:r>
              <a:rPr lang="en-US" dirty="0"/>
              <a:t>2008</a:t>
            </a:r>
          </a:p>
        </p:txBody>
      </p:sp>
      <p:cxnSp>
        <p:nvCxnSpPr>
          <p:cNvPr id="17" name="Straight Connector 16"/>
          <p:cNvCxnSpPr>
            <a:cxnSpLocks/>
          </p:cNvCxnSpPr>
          <p:nvPr/>
        </p:nvCxnSpPr>
        <p:spPr>
          <a:xfrm>
            <a:off x="3902048" y="687839"/>
            <a:ext cx="1378596" cy="25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74567" y="58763"/>
            <a:ext cx="1328633" cy="461665"/>
          </a:xfrm>
          <a:prstGeom prst="rect">
            <a:avLst/>
          </a:prstGeom>
          <a:noFill/>
        </p:spPr>
        <p:txBody>
          <a:bodyPr wrap="none" rtlCol="0">
            <a:spAutoFit/>
          </a:bodyPr>
          <a:lstStyle/>
          <a:p>
            <a:r>
              <a:rPr lang="en-US" sz="2400" dirty="0"/>
              <a:t>Real GDP</a:t>
            </a:r>
          </a:p>
        </p:txBody>
      </p:sp>
    </p:spTree>
    <p:extLst>
      <p:ext uri="{BB962C8B-B14F-4D97-AF65-F5344CB8AC3E}">
        <p14:creationId xmlns:p14="http://schemas.microsoft.com/office/powerpoint/2010/main" val="1821445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3746" y="6582268"/>
            <a:ext cx="3461460" cy="276999"/>
          </a:xfrm>
          <a:prstGeom prst="rect">
            <a:avLst/>
          </a:prstGeom>
          <a:noFill/>
        </p:spPr>
        <p:txBody>
          <a:bodyPr wrap="none" rtlCol="0">
            <a:spAutoFit/>
          </a:bodyPr>
          <a:lstStyle/>
          <a:p>
            <a:r>
              <a:rPr lang="en-US" sz="1200" dirty="0"/>
              <a:t>Source: CBO Budget &amp; Economic Outlook 2017-2027</a:t>
            </a:r>
          </a:p>
        </p:txBody>
      </p:sp>
      <p:pic>
        <p:nvPicPr>
          <p:cNvPr id="2" name="Picture 1"/>
          <p:cNvPicPr>
            <a:picLocks noChangeAspect="1"/>
          </p:cNvPicPr>
          <p:nvPr/>
        </p:nvPicPr>
        <p:blipFill>
          <a:blip r:embed="rId2"/>
          <a:stretch>
            <a:fillRect/>
          </a:stretch>
        </p:blipFill>
        <p:spPr>
          <a:xfrm>
            <a:off x="3791094" y="790440"/>
            <a:ext cx="8329862" cy="5203781"/>
          </a:xfrm>
          <a:prstGeom prst="rect">
            <a:avLst/>
          </a:prstGeom>
        </p:spPr>
      </p:pic>
      <p:sp>
        <p:nvSpPr>
          <p:cNvPr id="3" name="TextBox 2"/>
          <p:cNvSpPr txBox="1"/>
          <p:nvPr/>
        </p:nvSpPr>
        <p:spPr>
          <a:xfrm>
            <a:off x="66634" y="810595"/>
            <a:ext cx="3653436" cy="5509200"/>
          </a:xfrm>
          <a:prstGeom prst="rect">
            <a:avLst/>
          </a:prstGeom>
          <a:noFill/>
        </p:spPr>
        <p:txBody>
          <a:bodyPr wrap="square" rtlCol="0">
            <a:spAutoFit/>
          </a:bodyPr>
          <a:lstStyle/>
          <a:p>
            <a:r>
              <a:rPr lang="en-US" sz="2200" u="sng" dirty="0"/>
              <a:t>Debt held by the public</a:t>
            </a:r>
          </a:p>
          <a:p>
            <a:r>
              <a:rPr lang="en-US" sz="2200" dirty="0" smtClean="0"/>
              <a:t>9/2008:  $5.8T </a:t>
            </a:r>
            <a:r>
              <a:rPr lang="en-US" sz="2200" dirty="0"/>
              <a:t>/ </a:t>
            </a:r>
            <a:r>
              <a:rPr lang="en-US" sz="2200" dirty="0" smtClean="0"/>
              <a:t>39.3</a:t>
            </a:r>
            <a:r>
              <a:rPr lang="en-US" sz="2200" dirty="0"/>
              <a:t>% GDP</a:t>
            </a:r>
          </a:p>
          <a:p>
            <a:r>
              <a:rPr lang="en-US" sz="2200" dirty="0" smtClean="0"/>
              <a:t>9/2016</a:t>
            </a:r>
            <a:r>
              <a:rPr lang="en-US" sz="2200" dirty="0"/>
              <a:t>:  $</a:t>
            </a:r>
            <a:r>
              <a:rPr lang="en-US" sz="2200" dirty="0" smtClean="0"/>
              <a:t>14.2T </a:t>
            </a:r>
            <a:r>
              <a:rPr lang="en-US" sz="2200" dirty="0"/>
              <a:t>/ 77.0% </a:t>
            </a:r>
            <a:r>
              <a:rPr lang="en-US" sz="2200" dirty="0" smtClean="0"/>
              <a:t>GDP</a:t>
            </a:r>
          </a:p>
          <a:p>
            <a:r>
              <a:rPr lang="en-US" sz="2200" dirty="0" smtClean="0"/>
              <a:t>Change: $8.4T</a:t>
            </a:r>
          </a:p>
          <a:p>
            <a:r>
              <a:rPr lang="en-US" sz="2200" dirty="0" smtClean="0"/>
              <a:t>Sum of deficits ‘09-’16: $7.3T</a:t>
            </a:r>
          </a:p>
          <a:p>
            <a:endParaRPr lang="en-US" sz="2200" dirty="0"/>
          </a:p>
          <a:p>
            <a:r>
              <a:rPr lang="en-US" sz="2200" dirty="0" smtClean="0"/>
              <a:t>“Debt held by the public” is the primary debt measure used by CBO and many other economists</a:t>
            </a:r>
          </a:p>
          <a:p>
            <a:endParaRPr lang="en-US" sz="2200" dirty="0"/>
          </a:p>
          <a:p>
            <a:r>
              <a:rPr lang="en-US" sz="2200" dirty="0" smtClean="0"/>
              <a:t>Add the “Intra- governmental debt” to get to the “National debt”</a:t>
            </a:r>
            <a:endParaRPr lang="en-US" sz="2200" dirty="0"/>
          </a:p>
          <a:p>
            <a:endParaRPr lang="en-US" sz="2200" dirty="0"/>
          </a:p>
          <a:p>
            <a:pPr marL="342900" indent="-342900">
              <a:buFont typeface="Wingdings" panose="05000000000000000000" pitchFamily="2" charset="2"/>
              <a:buChar char="§"/>
            </a:pPr>
            <a:endParaRPr lang="en-US" sz="2200" dirty="0"/>
          </a:p>
        </p:txBody>
      </p:sp>
      <p:sp>
        <p:nvSpPr>
          <p:cNvPr id="5" name="Slide Number Placeholder 1"/>
          <p:cNvSpPr>
            <a:spLocks noGrp="1"/>
          </p:cNvSpPr>
          <p:nvPr>
            <p:ph type="sldNum" sz="quarter" idx="12"/>
          </p:nvPr>
        </p:nvSpPr>
        <p:spPr>
          <a:xfrm>
            <a:off x="9448800" y="6430733"/>
            <a:ext cx="2743200" cy="365125"/>
          </a:xfrm>
        </p:spPr>
        <p:txBody>
          <a:bodyPr/>
          <a:lstStyle/>
          <a:p>
            <a:fld id="{E4A4709E-203A-4E96-B96D-49A71B3DD14A}" type="slidenum">
              <a:rPr lang="en-US" smtClean="0"/>
              <a:t>30</a:t>
            </a:fld>
            <a:endParaRPr lang="en-US" dirty="0"/>
          </a:p>
        </p:txBody>
      </p:sp>
      <p:sp>
        <p:nvSpPr>
          <p:cNvPr id="6" name="TextBox 5"/>
          <p:cNvSpPr txBox="1"/>
          <p:nvPr/>
        </p:nvSpPr>
        <p:spPr>
          <a:xfrm>
            <a:off x="2813394" y="92318"/>
            <a:ext cx="6501973" cy="523220"/>
          </a:xfrm>
          <a:prstGeom prst="rect">
            <a:avLst/>
          </a:prstGeom>
          <a:noFill/>
        </p:spPr>
        <p:txBody>
          <a:bodyPr wrap="none" rtlCol="0">
            <a:spAutoFit/>
          </a:bodyPr>
          <a:lstStyle/>
          <a:p>
            <a:r>
              <a:rPr lang="en-US" sz="2800" dirty="0" smtClean="0"/>
              <a:t>So How Much Did Obama Add to the Debt?</a:t>
            </a:r>
            <a:endParaRPr lang="en-US" sz="2800" dirty="0"/>
          </a:p>
        </p:txBody>
      </p:sp>
    </p:spTree>
    <p:extLst>
      <p:ext uri="{BB962C8B-B14F-4D97-AF65-F5344CB8AC3E}">
        <p14:creationId xmlns:p14="http://schemas.microsoft.com/office/powerpoint/2010/main" val="1324231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33134" y="6221728"/>
            <a:ext cx="6445188" cy="600164"/>
          </a:xfrm>
          <a:prstGeom prst="rect">
            <a:avLst/>
          </a:prstGeom>
          <a:noFill/>
        </p:spPr>
        <p:txBody>
          <a:bodyPr wrap="square" rtlCol="0">
            <a:spAutoFit/>
          </a:bodyPr>
          <a:lstStyle/>
          <a:p>
            <a:r>
              <a:rPr lang="en-US" sz="1100" dirty="0"/>
              <a:t>Source Data:  </a:t>
            </a:r>
          </a:p>
          <a:p>
            <a:r>
              <a:rPr lang="en-US" sz="1100" dirty="0"/>
              <a:t>CBPP “Economic Downturn and Legacy of Bush </a:t>
            </a:r>
            <a:r>
              <a:rPr lang="en-US" sz="1100" dirty="0" smtClean="0"/>
              <a:t>Policies Continue </a:t>
            </a:r>
            <a:r>
              <a:rPr lang="en-US" sz="1100" dirty="0"/>
              <a:t>to Drive Large Deficits” (February 2013)</a:t>
            </a:r>
          </a:p>
          <a:p>
            <a:r>
              <a:rPr lang="en-US" sz="1100" dirty="0"/>
              <a:t>Washington Post – Ezra Klein “Doing the Math on Obama’s Deficits” (January 2012)</a:t>
            </a:r>
          </a:p>
        </p:txBody>
      </p:sp>
      <p:pic>
        <p:nvPicPr>
          <p:cNvPr id="4" name="Picture 3"/>
          <p:cNvPicPr>
            <a:picLocks noChangeAspect="1"/>
          </p:cNvPicPr>
          <p:nvPr/>
        </p:nvPicPr>
        <p:blipFill>
          <a:blip r:embed="rId2"/>
          <a:stretch>
            <a:fillRect/>
          </a:stretch>
        </p:blipFill>
        <p:spPr>
          <a:xfrm>
            <a:off x="122041" y="181682"/>
            <a:ext cx="5117283" cy="6590611"/>
          </a:xfrm>
          <a:prstGeom prst="rect">
            <a:avLst/>
          </a:prstGeom>
        </p:spPr>
      </p:pic>
      <p:sp>
        <p:nvSpPr>
          <p:cNvPr id="10"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31</a:t>
            </a:fld>
            <a:endParaRPr lang="en-US" dirty="0"/>
          </a:p>
        </p:txBody>
      </p:sp>
      <p:sp>
        <p:nvSpPr>
          <p:cNvPr id="2" name="TextBox 1"/>
          <p:cNvSpPr txBox="1"/>
          <p:nvPr/>
        </p:nvSpPr>
        <p:spPr>
          <a:xfrm>
            <a:off x="5477523" y="181682"/>
            <a:ext cx="6704750" cy="5940088"/>
          </a:xfrm>
          <a:prstGeom prst="rect">
            <a:avLst/>
          </a:prstGeom>
          <a:noFill/>
        </p:spPr>
        <p:txBody>
          <a:bodyPr wrap="square" rtlCol="0">
            <a:spAutoFit/>
          </a:bodyPr>
          <a:lstStyle/>
          <a:p>
            <a:r>
              <a:rPr lang="en-US" sz="2000" u="sng" dirty="0"/>
              <a:t>How much did Obama add to the </a:t>
            </a:r>
            <a:r>
              <a:rPr lang="en-US" sz="2000" u="sng" dirty="0" smtClean="0"/>
              <a:t>debt?</a:t>
            </a:r>
            <a:endParaRPr lang="en-US" sz="2000" u="sng" dirty="0"/>
          </a:p>
          <a:p>
            <a:pPr marL="457200" indent="-457200">
              <a:buFont typeface="+mj-lt"/>
              <a:buAutoNum type="arabicPeriod"/>
            </a:pPr>
            <a:r>
              <a:rPr lang="en-US" sz="2000" dirty="0" smtClean="0"/>
              <a:t>Actual sum of deficits: $</a:t>
            </a:r>
            <a:r>
              <a:rPr lang="en-US" sz="2000" dirty="0"/>
              <a:t>7.3 </a:t>
            </a:r>
            <a:r>
              <a:rPr lang="en-US" sz="2000" dirty="0" smtClean="0"/>
              <a:t>T</a:t>
            </a:r>
          </a:p>
          <a:p>
            <a:pPr marL="914400" lvl="1" indent="-457200">
              <a:buFont typeface="Wingdings" panose="05000000000000000000" pitchFamily="2" charset="2"/>
              <a:buChar char="§"/>
            </a:pPr>
            <a:r>
              <a:rPr lang="en-US" sz="2000" dirty="0" smtClean="0"/>
              <a:t>Overstated as inherited a deficit trajectory</a:t>
            </a:r>
            <a:endParaRPr lang="en-US" sz="2000" dirty="0"/>
          </a:p>
          <a:p>
            <a:pPr marL="457200" indent="-457200">
              <a:buFont typeface="+mj-lt"/>
              <a:buAutoNum type="arabicPeriod" startAt="2"/>
            </a:pPr>
            <a:endParaRPr lang="en-US" sz="2000" dirty="0" smtClean="0"/>
          </a:p>
          <a:p>
            <a:pPr marL="457200" indent="-457200">
              <a:buFont typeface="+mj-lt"/>
              <a:buAutoNum type="arabicPeriod" startAt="2"/>
            </a:pPr>
            <a:r>
              <a:rPr lang="en-US" sz="2000" dirty="0" smtClean="0"/>
              <a:t>Actual vs. 2009 baseline comparison</a:t>
            </a:r>
          </a:p>
          <a:p>
            <a:pPr marL="914400" lvl="1" indent="-457200">
              <a:buFont typeface="Wingdings" panose="05000000000000000000" pitchFamily="2" charset="2"/>
              <a:buChar char="§"/>
            </a:pPr>
            <a:r>
              <a:rPr lang="en-US" sz="2000" dirty="0" smtClean="0"/>
              <a:t>$7.3T actual - $3.7T baseline = $3.6T</a:t>
            </a:r>
          </a:p>
          <a:p>
            <a:pPr marL="914400" lvl="1" indent="-457200">
              <a:buFont typeface="Wingdings" panose="05000000000000000000" pitchFamily="2" charset="2"/>
              <a:buChar char="§"/>
            </a:pPr>
            <a:r>
              <a:rPr lang="en-US" sz="2000" dirty="0" smtClean="0"/>
              <a:t>Overstated as impact </a:t>
            </a:r>
            <a:r>
              <a:rPr lang="en-US" sz="2000" dirty="0"/>
              <a:t>of economy worse than CBO </a:t>
            </a:r>
            <a:r>
              <a:rPr lang="en-US" sz="2000" dirty="0" smtClean="0"/>
              <a:t>anticipated in 2009 baseline</a:t>
            </a:r>
            <a:endParaRPr lang="en-US" sz="2000" dirty="0"/>
          </a:p>
          <a:p>
            <a:pPr marL="457200" indent="-457200">
              <a:buFont typeface="+mj-lt"/>
              <a:buAutoNum type="arabicPeriod" startAt="3"/>
            </a:pPr>
            <a:endParaRPr lang="en-US" sz="2000" dirty="0" smtClean="0"/>
          </a:p>
          <a:p>
            <a:pPr marL="457200" indent="-457200">
              <a:buFont typeface="+mj-lt"/>
              <a:buAutoNum type="arabicPeriod" startAt="3"/>
            </a:pPr>
            <a:r>
              <a:rPr lang="en-US" sz="2000" dirty="0" smtClean="0"/>
              <a:t>Policy-specific</a:t>
            </a:r>
            <a:r>
              <a:rPr lang="en-US" sz="2000" dirty="0"/>
              <a:t>: $2.25 T</a:t>
            </a:r>
          </a:p>
          <a:p>
            <a:pPr marL="800100" lvl="1" indent="-342900">
              <a:buFont typeface="Wingdings" panose="05000000000000000000" pitchFamily="2" charset="2"/>
              <a:buChar char="§"/>
            </a:pPr>
            <a:r>
              <a:rPr lang="en-US" sz="2000" dirty="0"/>
              <a:t>ARRA = $850B </a:t>
            </a:r>
          </a:p>
          <a:p>
            <a:pPr marL="800100" lvl="1" indent="-342900">
              <a:buFont typeface="Wingdings" panose="05000000000000000000" pitchFamily="2" charset="2"/>
              <a:buChar char="§"/>
            </a:pPr>
            <a:r>
              <a:rPr lang="en-US" sz="2000" dirty="0"/>
              <a:t>Extend Bush tax cuts fully ‘11-’12 = $600B</a:t>
            </a:r>
          </a:p>
          <a:p>
            <a:pPr marL="800100" lvl="1" indent="-342900">
              <a:buFont typeface="Wingdings" panose="05000000000000000000" pitchFamily="2" charset="2"/>
              <a:buChar char="§"/>
            </a:pPr>
            <a:r>
              <a:rPr lang="en-US" sz="2000" dirty="0"/>
              <a:t>Payroll tax cuts 2011-2012 = $200B</a:t>
            </a:r>
          </a:p>
          <a:p>
            <a:pPr marL="800100" lvl="1" indent="-342900">
              <a:buFont typeface="Wingdings" panose="05000000000000000000" pitchFamily="2" charset="2"/>
              <a:buChar char="§"/>
            </a:pPr>
            <a:r>
              <a:rPr lang="en-US" sz="2000" dirty="0"/>
              <a:t>Extend 80% Bush tax cuts ‘13-16 = $950B</a:t>
            </a:r>
          </a:p>
          <a:p>
            <a:pPr marL="800100" lvl="1" indent="-342900">
              <a:buFont typeface="Wingdings" panose="05000000000000000000" pitchFamily="2" charset="2"/>
              <a:buChar char="§"/>
            </a:pPr>
            <a:r>
              <a:rPr lang="en-US" sz="2000" dirty="0"/>
              <a:t>Less:  Sequester ‘13-16 = ($350B)</a:t>
            </a:r>
          </a:p>
          <a:p>
            <a:pPr marL="457200" indent="-457200">
              <a:buFont typeface="+mj-lt"/>
              <a:buAutoNum type="arabicPeriod" startAt="4"/>
            </a:pPr>
            <a:endParaRPr lang="en-US" sz="2000" dirty="0" smtClean="0"/>
          </a:p>
          <a:p>
            <a:pPr marL="457200" indent="-457200">
              <a:buFont typeface="+mj-lt"/>
              <a:buAutoNum type="arabicPeriod" startAt="4"/>
            </a:pPr>
            <a:r>
              <a:rPr lang="en-US" sz="2000" dirty="0" smtClean="0"/>
              <a:t>Long-run</a:t>
            </a:r>
            <a:endParaRPr lang="en-US" sz="2000" dirty="0"/>
          </a:p>
          <a:p>
            <a:pPr marL="800100" lvl="1" indent="-342900">
              <a:buFont typeface="Wingdings" panose="05000000000000000000" pitchFamily="2" charset="2"/>
              <a:buChar char="§"/>
            </a:pPr>
            <a:r>
              <a:rPr lang="en-US" sz="2000" dirty="0"/>
              <a:t>Extension of 80% Bush tax cuts:  +1.5% GDP or about $240B/year today</a:t>
            </a:r>
          </a:p>
        </p:txBody>
      </p:sp>
    </p:spTree>
    <p:extLst>
      <p:ext uri="{BB962C8B-B14F-4D97-AF65-F5344CB8AC3E}">
        <p14:creationId xmlns:p14="http://schemas.microsoft.com/office/powerpoint/2010/main" val="3616510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88826" y="118363"/>
            <a:ext cx="6592510" cy="523220"/>
          </a:xfrm>
          <a:prstGeom prst="rect">
            <a:avLst/>
          </a:prstGeom>
          <a:noFill/>
        </p:spPr>
        <p:txBody>
          <a:bodyPr wrap="none" rtlCol="0">
            <a:spAutoFit/>
          </a:bodyPr>
          <a:lstStyle/>
          <a:p>
            <a:r>
              <a:rPr lang="en-US" sz="2800" dirty="0"/>
              <a:t>What Baseline Did Obama Leave for Trump?</a:t>
            </a:r>
          </a:p>
        </p:txBody>
      </p:sp>
      <p:pic>
        <p:nvPicPr>
          <p:cNvPr id="2" name="Picture 1"/>
          <p:cNvPicPr>
            <a:picLocks noChangeAspect="1"/>
          </p:cNvPicPr>
          <p:nvPr/>
        </p:nvPicPr>
        <p:blipFill>
          <a:blip r:embed="rId2"/>
          <a:stretch>
            <a:fillRect/>
          </a:stretch>
        </p:blipFill>
        <p:spPr>
          <a:xfrm>
            <a:off x="3486886" y="953775"/>
            <a:ext cx="8588688" cy="4517234"/>
          </a:xfrm>
          <a:prstGeom prst="rect">
            <a:avLst/>
          </a:prstGeom>
          <a:ln>
            <a:solidFill>
              <a:schemeClr val="tx1"/>
            </a:solidFill>
          </a:ln>
        </p:spPr>
      </p:pic>
      <p:sp>
        <p:nvSpPr>
          <p:cNvPr id="5" name="TextBox 4"/>
          <p:cNvSpPr txBox="1"/>
          <p:nvPr/>
        </p:nvSpPr>
        <p:spPr>
          <a:xfrm>
            <a:off x="79897" y="868736"/>
            <a:ext cx="3406989" cy="6001643"/>
          </a:xfrm>
          <a:prstGeom prst="rect">
            <a:avLst/>
          </a:prstGeom>
          <a:noFill/>
        </p:spPr>
        <p:txBody>
          <a:bodyPr wrap="square" rtlCol="0">
            <a:spAutoFit/>
          </a:bodyPr>
          <a:lstStyle/>
          <a:p>
            <a:r>
              <a:rPr lang="en-US" sz="2400" dirty="0"/>
              <a:t>Over a decade, if Trump changes nothing:</a:t>
            </a:r>
          </a:p>
          <a:p>
            <a:pPr marL="230188" indent="-230188">
              <a:buFont typeface="Wingdings" panose="05000000000000000000" pitchFamily="2" charset="2"/>
              <a:buChar char="§"/>
            </a:pPr>
            <a:endParaRPr lang="en-US" sz="2400" dirty="0"/>
          </a:p>
          <a:p>
            <a:pPr marL="230188" indent="-230188">
              <a:buFont typeface="Wingdings" panose="05000000000000000000" pitchFamily="2" charset="2"/>
              <a:buChar char="§"/>
            </a:pPr>
            <a:r>
              <a:rPr lang="en-US" sz="2400" dirty="0"/>
              <a:t>Deficits should fall through 2018</a:t>
            </a:r>
          </a:p>
          <a:p>
            <a:pPr marL="230188" indent="-230188">
              <a:buFont typeface="Wingdings" panose="05000000000000000000" pitchFamily="2" charset="2"/>
              <a:buChar char="§"/>
            </a:pPr>
            <a:endParaRPr lang="en-US" sz="2400" dirty="0"/>
          </a:p>
          <a:p>
            <a:pPr marL="230188" indent="-230188">
              <a:buFont typeface="Wingdings" panose="05000000000000000000" pitchFamily="2" charset="2"/>
              <a:buChar char="§"/>
            </a:pPr>
            <a:r>
              <a:rPr lang="en-US" sz="2400" dirty="0"/>
              <a:t>Debt held by the public rises by $10.7 trillion, from $14.2 T to $24.9 T</a:t>
            </a:r>
          </a:p>
          <a:p>
            <a:pPr marL="230188" indent="-230188">
              <a:buFont typeface="Wingdings" panose="05000000000000000000" pitchFamily="2" charset="2"/>
              <a:buChar char="§"/>
            </a:pPr>
            <a:endParaRPr lang="en-US" sz="2400" dirty="0"/>
          </a:p>
          <a:p>
            <a:pPr marL="230188" indent="-230188">
              <a:buFont typeface="Wingdings" panose="05000000000000000000" pitchFamily="2" charset="2"/>
              <a:buChar char="§"/>
            </a:pPr>
            <a:r>
              <a:rPr lang="en-US" sz="2400" dirty="0"/>
              <a:t>Debt held by the public rises from 77% GDP to 89% GDP</a:t>
            </a:r>
          </a:p>
          <a:p>
            <a:pPr marL="230188" indent="-230188">
              <a:buFont typeface="Wingdings" panose="05000000000000000000" pitchFamily="2" charset="2"/>
              <a:buChar char="§"/>
            </a:pPr>
            <a:endParaRPr lang="en-US" sz="2400" dirty="0"/>
          </a:p>
          <a:p>
            <a:pPr marL="230188" indent="-230188">
              <a:buFont typeface="Wingdings" panose="05000000000000000000" pitchFamily="2" charset="2"/>
              <a:buChar char="§"/>
            </a:pPr>
            <a:r>
              <a:rPr lang="en-US" sz="2400" dirty="0"/>
              <a:t>Annual deficits rise towards 5% </a:t>
            </a:r>
            <a:r>
              <a:rPr lang="en-US" sz="2400" dirty="0" smtClean="0"/>
              <a:t>GDP</a:t>
            </a:r>
            <a:endParaRPr lang="en-US" sz="2000" dirty="0"/>
          </a:p>
        </p:txBody>
      </p:sp>
      <p:sp>
        <p:nvSpPr>
          <p:cNvPr id="10" name="TextBox 9"/>
          <p:cNvSpPr txBox="1"/>
          <p:nvPr/>
        </p:nvSpPr>
        <p:spPr>
          <a:xfrm>
            <a:off x="6188775" y="5185056"/>
            <a:ext cx="3916521" cy="276999"/>
          </a:xfrm>
          <a:prstGeom prst="rect">
            <a:avLst/>
          </a:prstGeom>
          <a:noFill/>
        </p:spPr>
        <p:txBody>
          <a:bodyPr wrap="none" rtlCol="0">
            <a:spAutoFit/>
          </a:bodyPr>
          <a:lstStyle/>
          <a:p>
            <a:r>
              <a:rPr lang="en-US" sz="1200" dirty="0"/>
              <a:t>CBO Budget &amp; Economic Outlook 2017-2027 (January 2017)</a:t>
            </a:r>
          </a:p>
        </p:txBody>
      </p:sp>
      <p:sp>
        <p:nvSpPr>
          <p:cNvPr id="6"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32</a:t>
            </a:fld>
            <a:endParaRPr lang="en-US" dirty="0"/>
          </a:p>
        </p:txBody>
      </p:sp>
      <p:sp>
        <p:nvSpPr>
          <p:cNvPr id="3" name="TextBox 2"/>
          <p:cNvSpPr txBox="1"/>
          <p:nvPr/>
        </p:nvSpPr>
        <p:spPr>
          <a:xfrm>
            <a:off x="4739353" y="5552368"/>
            <a:ext cx="6149056" cy="830997"/>
          </a:xfrm>
          <a:prstGeom prst="rect">
            <a:avLst/>
          </a:prstGeom>
          <a:noFill/>
        </p:spPr>
        <p:txBody>
          <a:bodyPr wrap="none" rtlCol="0">
            <a:spAutoFit/>
          </a:bodyPr>
          <a:lstStyle/>
          <a:p>
            <a:r>
              <a:rPr lang="en-US" sz="2400" dirty="0">
                <a:solidFill>
                  <a:srgbClr val="FF0000"/>
                </a:solidFill>
              </a:rPr>
              <a:t>Can Trump and Congress improve this baseline</a:t>
            </a:r>
            <a:r>
              <a:rPr lang="en-US" sz="2400" dirty="0" smtClean="0">
                <a:solidFill>
                  <a:srgbClr val="FF0000"/>
                </a:solidFill>
              </a:rPr>
              <a:t>?</a:t>
            </a:r>
          </a:p>
          <a:p>
            <a:r>
              <a:rPr lang="en-US" sz="2400" dirty="0" smtClean="0">
                <a:solidFill>
                  <a:srgbClr val="FF0000"/>
                </a:solidFill>
              </a:rPr>
              <a:t>With a booming economy, now is the time…</a:t>
            </a:r>
            <a:endParaRPr lang="en-US" sz="2400" dirty="0">
              <a:solidFill>
                <a:srgbClr val="FF0000"/>
              </a:solidFill>
            </a:endParaRPr>
          </a:p>
        </p:txBody>
      </p:sp>
    </p:spTree>
    <p:extLst>
      <p:ext uri="{BB962C8B-B14F-4D97-AF65-F5344CB8AC3E}">
        <p14:creationId xmlns:p14="http://schemas.microsoft.com/office/powerpoint/2010/main" val="3788732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33</a:t>
            </a:fld>
            <a:endParaRPr lang="en-US" dirty="0"/>
          </a:p>
        </p:txBody>
      </p:sp>
      <p:sp>
        <p:nvSpPr>
          <p:cNvPr id="4" name="TextBox 3"/>
          <p:cNvSpPr txBox="1"/>
          <p:nvPr/>
        </p:nvSpPr>
        <p:spPr>
          <a:xfrm>
            <a:off x="4622163" y="259213"/>
            <a:ext cx="1209370" cy="584775"/>
          </a:xfrm>
          <a:prstGeom prst="rect">
            <a:avLst/>
          </a:prstGeom>
          <a:noFill/>
        </p:spPr>
        <p:txBody>
          <a:bodyPr wrap="none" rtlCol="0">
            <a:spAutoFit/>
          </a:bodyPr>
          <a:lstStyle/>
          <a:p>
            <a:r>
              <a:rPr lang="en-US" sz="3200" dirty="0"/>
              <a:t>Topics</a:t>
            </a:r>
          </a:p>
        </p:txBody>
      </p:sp>
      <p:sp>
        <p:nvSpPr>
          <p:cNvPr id="6" name="TextBox 5"/>
          <p:cNvSpPr txBox="1"/>
          <p:nvPr/>
        </p:nvSpPr>
        <p:spPr>
          <a:xfrm>
            <a:off x="788894" y="1401674"/>
            <a:ext cx="4613892" cy="4154984"/>
          </a:xfrm>
          <a:prstGeom prst="rect">
            <a:avLst/>
          </a:prstGeom>
          <a:noFill/>
        </p:spPr>
        <p:txBody>
          <a:bodyPr wrap="none" rtlCol="0">
            <a:spAutoFit/>
          </a:bodyPr>
          <a:lstStyle/>
          <a:p>
            <a:pPr marL="342900" indent="-342900">
              <a:buFont typeface="+mj-lt"/>
              <a:buAutoNum type="arabicPeriod"/>
            </a:pPr>
            <a:r>
              <a:rPr lang="en-US" sz="2400" dirty="0"/>
              <a:t>Response to the Great Recession</a:t>
            </a:r>
          </a:p>
          <a:p>
            <a:pPr marL="342900" indent="-342900">
              <a:buFont typeface="+mj-lt"/>
              <a:buAutoNum type="arabicPeriod"/>
            </a:pPr>
            <a:endParaRPr lang="en-US" sz="2400" dirty="0"/>
          </a:p>
          <a:p>
            <a:pPr marL="342900" indent="-342900">
              <a:buFont typeface="+mj-lt"/>
              <a:buAutoNum type="arabicPeriod"/>
            </a:pPr>
            <a:r>
              <a:rPr lang="en-US" sz="2400" dirty="0"/>
              <a:t>Fiscal policies</a:t>
            </a:r>
          </a:p>
          <a:p>
            <a:pPr marL="342900" indent="-342900">
              <a:buFont typeface="+mj-lt"/>
              <a:buAutoNum type="arabicPeriod"/>
            </a:pPr>
            <a:endParaRPr lang="en-US" sz="2400" dirty="0"/>
          </a:p>
          <a:p>
            <a:pPr marL="342900" indent="-342900">
              <a:buFont typeface="+mj-lt"/>
              <a:buAutoNum type="arabicPeriod"/>
            </a:pPr>
            <a:r>
              <a:rPr lang="en-US" sz="2400" dirty="0"/>
              <a:t>Economic Variables</a:t>
            </a:r>
          </a:p>
          <a:p>
            <a:pPr marL="342900" indent="-342900">
              <a:buFont typeface="+mj-lt"/>
              <a:buAutoNum type="arabicPeriod"/>
            </a:pPr>
            <a:endParaRPr lang="en-US" sz="2400" dirty="0"/>
          </a:p>
          <a:p>
            <a:pPr marL="342900" indent="-342900">
              <a:buFont typeface="+mj-lt"/>
              <a:buAutoNum type="arabicPeriod"/>
            </a:pPr>
            <a:r>
              <a:rPr lang="en-US" sz="2400" dirty="0"/>
              <a:t>Income Inequality</a:t>
            </a:r>
          </a:p>
          <a:p>
            <a:pPr marL="342900" indent="-342900">
              <a:buFont typeface="+mj-lt"/>
              <a:buAutoNum type="arabicPeriod"/>
            </a:pPr>
            <a:endParaRPr lang="en-US" sz="2400" dirty="0"/>
          </a:p>
          <a:p>
            <a:pPr marL="342900" indent="-342900">
              <a:buFont typeface="+mj-lt"/>
              <a:buAutoNum type="arabicPeriod"/>
            </a:pPr>
            <a:r>
              <a:rPr lang="en-US" sz="2400" dirty="0"/>
              <a:t>Appendix:  ACA / Obamacare</a:t>
            </a:r>
          </a:p>
          <a:p>
            <a:pPr marL="342900" indent="-342900">
              <a:buFont typeface="+mj-lt"/>
              <a:buAutoNum type="arabicPeriod"/>
            </a:pPr>
            <a:endParaRPr lang="en-US" sz="2400" dirty="0"/>
          </a:p>
          <a:p>
            <a:pPr marL="342900" indent="-342900">
              <a:buFont typeface="+mj-lt"/>
              <a:buAutoNum type="arabicPeriod"/>
            </a:pPr>
            <a:endParaRPr lang="en-US" sz="2400" dirty="0"/>
          </a:p>
        </p:txBody>
      </p:sp>
      <p:sp>
        <p:nvSpPr>
          <p:cNvPr id="8" name="Rectangle 7"/>
          <p:cNvSpPr/>
          <p:nvPr/>
        </p:nvSpPr>
        <p:spPr>
          <a:xfrm>
            <a:off x="681318" y="2795781"/>
            <a:ext cx="6293223" cy="5637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03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68256" y="6498829"/>
            <a:ext cx="2743200" cy="365125"/>
          </a:xfrm>
        </p:spPr>
        <p:txBody>
          <a:bodyPr/>
          <a:lstStyle/>
          <a:p>
            <a:fld id="{E4A4709E-203A-4E96-B96D-49A71B3DD14A}" type="slidenum">
              <a:rPr lang="en-US" smtClean="0"/>
              <a:t>34</a:t>
            </a:fld>
            <a:endParaRPr lang="en-US" dirty="0"/>
          </a:p>
        </p:txBody>
      </p:sp>
      <p:sp>
        <p:nvSpPr>
          <p:cNvPr id="4" name="TextBox 3"/>
          <p:cNvSpPr txBox="1"/>
          <p:nvPr/>
        </p:nvSpPr>
        <p:spPr>
          <a:xfrm>
            <a:off x="3424961" y="259215"/>
            <a:ext cx="5314917" cy="584775"/>
          </a:xfrm>
          <a:prstGeom prst="rect">
            <a:avLst/>
          </a:prstGeom>
          <a:noFill/>
        </p:spPr>
        <p:txBody>
          <a:bodyPr wrap="none" rtlCol="0">
            <a:spAutoFit/>
          </a:bodyPr>
          <a:lstStyle/>
          <a:p>
            <a:r>
              <a:rPr lang="en-US" sz="3200" dirty="0" smtClean="0"/>
              <a:t>Economic Trends 2007-Present</a:t>
            </a:r>
            <a:endParaRPr lang="en-US" sz="3200" dirty="0"/>
          </a:p>
        </p:txBody>
      </p:sp>
      <p:cxnSp>
        <p:nvCxnSpPr>
          <p:cNvPr id="5" name="Straight Connector 4"/>
          <p:cNvCxnSpPr/>
          <p:nvPr/>
        </p:nvCxnSpPr>
        <p:spPr>
          <a:xfrm>
            <a:off x="2997728" y="2724348"/>
            <a:ext cx="2651960" cy="2271865"/>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649688" y="2005523"/>
            <a:ext cx="4050497" cy="2990692"/>
          </a:xfrm>
          <a:prstGeom prst="line">
            <a:avLst/>
          </a:prstGeom>
          <a:ln w="38100">
            <a:solidFill>
              <a:srgbClr val="0099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41702" y="5738922"/>
            <a:ext cx="1700850" cy="1107996"/>
          </a:xfrm>
          <a:prstGeom prst="rect">
            <a:avLst/>
          </a:prstGeom>
          <a:noFill/>
        </p:spPr>
        <p:txBody>
          <a:bodyPr wrap="none" rtlCol="0">
            <a:spAutoFit/>
          </a:bodyPr>
          <a:lstStyle/>
          <a:p>
            <a:pPr algn="ctr"/>
            <a:r>
              <a:rPr lang="en-US" sz="2200" dirty="0" smtClean="0"/>
              <a:t>Obama</a:t>
            </a:r>
          </a:p>
          <a:p>
            <a:pPr algn="ctr"/>
            <a:r>
              <a:rPr lang="en-US" sz="2200" dirty="0" smtClean="0"/>
              <a:t>Inaugurated</a:t>
            </a:r>
          </a:p>
          <a:p>
            <a:pPr algn="ctr"/>
            <a:r>
              <a:rPr lang="en-US" sz="2200" dirty="0" smtClean="0"/>
              <a:t>January 2009</a:t>
            </a:r>
            <a:endParaRPr lang="en-US" sz="2200" dirty="0"/>
          </a:p>
        </p:txBody>
      </p:sp>
      <p:sp>
        <p:nvSpPr>
          <p:cNvPr id="16" name="TextBox 15"/>
          <p:cNvSpPr txBox="1"/>
          <p:nvPr/>
        </p:nvSpPr>
        <p:spPr>
          <a:xfrm>
            <a:off x="1458606" y="2122196"/>
            <a:ext cx="986167" cy="1107996"/>
          </a:xfrm>
          <a:prstGeom prst="rect">
            <a:avLst/>
          </a:prstGeom>
          <a:noFill/>
        </p:spPr>
        <p:txBody>
          <a:bodyPr wrap="none" rtlCol="0">
            <a:spAutoFit/>
          </a:bodyPr>
          <a:lstStyle/>
          <a:p>
            <a:pPr algn="ctr"/>
            <a:r>
              <a:rPr lang="en-US" sz="2200" dirty="0" smtClean="0"/>
              <a:t>2007</a:t>
            </a:r>
          </a:p>
          <a:p>
            <a:pPr algn="ctr"/>
            <a:r>
              <a:rPr lang="en-US" sz="2200" dirty="0" smtClean="0"/>
              <a:t>Bubble</a:t>
            </a:r>
          </a:p>
          <a:p>
            <a:pPr algn="ctr"/>
            <a:r>
              <a:rPr lang="en-US" sz="2200" dirty="0" smtClean="0"/>
              <a:t>Peak</a:t>
            </a:r>
            <a:endParaRPr lang="en-US" sz="2200" dirty="0"/>
          </a:p>
        </p:txBody>
      </p:sp>
      <p:sp>
        <p:nvSpPr>
          <p:cNvPr id="19" name="TextBox 18"/>
          <p:cNvSpPr txBox="1"/>
          <p:nvPr/>
        </p:nvSpPr>
        <p:spPr>
          <a:xfrm>
            <a:off x="9019840" y="1464855"/>
            <a:ext cx="851644" cy="430887"/>
          </a:xfrm>
          <a:prstGeom prst="rect">
            <a:avLst/>
          </a:prstGeom>
          <a:noFill/>
        </p:spPr>
        <p:txBody>
          <a:bodyPr wrap="none" rtlCol="0">
            <a:spAutoFit/>
          </a:bodyPr>
          <a:lstStyle/>
          <a:p>
            <a:pPr algn="ctr"/>
            <a:r>
              <a:rPr lang="en-US" sz="2200" dirty="0" smtClean="0"/>
              <a:t>Today</a:t>
            </a:r>
            <a:endParaRPr lang="en-US" sz="2200" dirty="0"/>
          </a:p>
        </p:txBody>
      </p:sp>
      <p:sp>
        <p:nvSpPr>
          <p:cNvPr id="21" name="TextBox 20"/>
          <p:cNvSpPr txBox="1"/>
          <p:nvPr/>
        </p:nvSpPr>
        <p:spPr>
          <a:xfrm rot="2467579">
            <a:off x="3204226" y="3318143"/>
            <a:ext cx="755335" cy="430887"/>
          </a:xfrm>
          <a:prstGeom prst="rect">
            <a:avLst/>
          </a:prstGeom>
          <a:noFill/>
        </p:spPr>
        <p:txBody>
          <a:bodyPr wrap="none" rtlCol="0">
            <a:spAutoFit/>
          </a:bodyPr>
          <a:lstStyle/>
          <a:p>
            <a:pPr algn="ctr"/>
            <a:r>
              <a:rPr lang="en-US" sz="2200" dirty="0" smtClean="0"/>
              <a:t>2008</a:t>
            </a:r>
            <a:endParaRPr lang="en-US" sz="2200" dirty="0"/>
          </a:p>
        </p:txBody>
      </p:sp>
      <p:sp>
        <p:nvSpPr>
          <p:cNvPr id="22" name="TextBox 21"/>
          <p:cNvSpPr txBox="1"/>
          <p:nvPr/>
        </p:nvSpPr>
        <p:spPr>
          <a:xfrm rot="2482134">
            <a:off x="4431735" y="4037620"/>
            <a:ext cx="1415772" cy="430887"/>
          </a:xfrm>
          <a:prstGeom prst="rect">
            <a:avLst/>
          </a:prstGeom>
          <a:noFill/>
        </p:spPr>
        <p:txBody>
          <a:bodyPr wrap="none" rtlCol="0">
            <a:spAutoFit/>
          </a:bodyPr>
          <a:lstStyle/>
          <a:p>
            <a:pPr algn="ctr"/>
            <a:r>
              <a:rPr lang="en-US" sz="2200" dirty="0" smtClean="0"/>
              <a:t>2009 or 10</a:t>
            </a:r>
            <a:endParaRPr lang="en-US" sz="2200" dirty="0"/>
          </a:p>
        </p:txBody>
      </p:sp>
      <p:cxnSp>
        <p:nvCxnSpPr>
          <p:cNvPr id="25" name="Straight Connector 24"/>
          <p:cNvCxnSpPr/>
          <p:nvPr/>
        </p:nvCxnSpPr>
        <p:spPr>
          <a:xfrm>
            <a:off x="2999673" y="2724348"/>
            <a:ext cx="7746887" cy="408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1088" y="5590099"/>
            <a:ext cx="10435472" cy="31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292048" y="843988"/>
            <a:ext cx="39463" cy="47571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773380" y="2495746"/>
            <a:ext cx="450641" cy="4572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4015817" y="6187185"/>
            <a:ext cx="304780" cy="241895"/>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2303930">
            <a:off x="4187312" y="3739273"/>
            <a:ext cx="304780" cy="241895"/>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rot="19404987">
            <a:off x="6755818" y="3807658"/>
            <a:ext cx="1695143" cy="430887"/>
          </a:xfrm>
          <a:prstGeom prst="rect">
            <a:avLst/>
          </a:prstGeom>
          <a:noFill/>
        </p:spPr>
        <p:txBody>
          <a:bodyPr wrap="none" rtlCol="0">
            <a:spAutoFit/>
          </a:bodyPr>
          <a:lstStyle/>
          <a:p>
            <a:pPr algn="ctr"/>
            <a:r>
              <a:rPr lang="en-US" sz="2200" dirty="0" smtClean="0"/>
              <a:t>2011 to 2014</a:t>
            </a:r>
            <a:endParaRPr lang="en-US" sz="2200" dirty="0"/>
          </a:p>
        </p:txBody>
      </p:sp>
      <p:sp>
        <p:nvSpPr>
          <p:cNvPr id="7" name="TextBox 6"/>
          <p:cNvSpPr txBox="1"/>
          <p:nvPr/>
        </p:nvSpPr>
        <p:spPr>
          <a:xfrm>
            <a:off x="10207743" y="3062293"/>
            <a:ext cx="1931939" cy="1446550"/>
          </a:xfrm>
          <a:prstGeom prst="rect">
            <a:avLst/>
          </a:prstGeom>
          <a:noFill/>
        </p:spPr>
        <p:txBody>
          <a:bodyPr wrap="none" rtlCol="0">
            <a:spAutoFit/>
          </a:bodyPr>
          <a:lstStyle/>
          <a:p>
            <a:pPr marL="285750" indent="-285750">
              <a:buFont typeface="Wingdings" panose="05000000000000000000" pitchFamily="2" charset="2"/>
              <a:buChar char="§"/>
            </a:pPr>
            <a:r>
              <a:rPr lang="en-US" sz="2200" dirty="0" smtClean="0">
                <a:solidFill>
                  <a:srgbClr val="0033CC"/>
                </a:solidFill>
              </a:rPr>
              <a:t>Income (?)</a:t>
            </a:r>
          </a:p>
          <a:p>
            <a:pPr marL="285750" indent="-285750">
              <a:buFont typeface="Wingdings" panose="05000000000000000000" pitchFamily="2" charset="2"/>
              <a:buChar char="§"/>
            </a:pPr>
            <a:r>
              <a:rPr lang="en-US" sz="2200" dirty="0" smtClean="0">
                <a:solidFill>
                  <a:srgbClr val="0033CC"/>
                </a:solidFill>
              </a:rPr>
              <a:t>U-6 rate</a:t>
            </a:r>
          </a:p>
          <a:p>
            <a:pPr marL="285750" indent="-285750">
              <a:buFont typeface="Wingdings" panose="05000000000000000000" pitchFamily="2" charset="2"/>
              <a:buChar char="§"/>
            </a:pPr>
            <a:r>
              <a:rPr lang="en-US" sz="2200" dirty="0" smtClean="0">
                <a:solidFill>
                  <a:srgbClr val="0033CC"/>
                </a:solidFill>
              </a:rPr>
              <a:t>LFPR (prime)</a:t>
            </a:r>
          </a:p>
          <a:p>
            <a:pPr marL="285750" indent="-285750">
              <a:buFont typeface="Wingdings" panose="05000000000000000000" pitchFamily="2" charset="2"/>
              <a:buChar char="§"/>
            </a:pPr>
            <a:endParaRPr lang="en-US" sz="2200" dirty="0" smtClean="0">
              <a:solidFill>
                <a:srgbClr val="0033CC"/>
              </a:solidFill>
            </a:endParaRPr>
          </a:p>
        </p:txBody>
      </p:sp>
      <p:sp>
        <p:nvSpPr>
          <p:cNvPr id="23" name="TextBox 22"/>
          <p:cNvSpPr txBox="1"/>
          <p:nvPr/>
        </p:nvSpPr>
        <p:spPr>
          <a:xfrm>
            <a:off x="10207743" y="1195517"/>
            <a:ext cx="1814728" cy="1446550"/>
          </a:xfrm>
          <a:prstGeom prst="rect">
            <a:avLst/>
          </a:prstGeom>
          <a:noFill/>
        </p:spPr>
        <p:txBody>
          <a:bodyPr wrap="none" rtlCol="0">
            <a:spAutoFit/>
          </a:bodyPr>
          <a:lstStyle/>
          <a:p>
            <a:pPr marL="285750" indent="-285750">
              <a:buFont typeface="Wingdings" panose="05000000000000000000" pitchFamily="2" charset="2"/>
              <a:buChar char="§"/>
            </a:pPr>
            <a:r>
              <a:rPr lang="en-US" sz="2200" dirty="0" smtClean="0">
                <a:solidFill>
                  <a:srgbClr val="0033CC"/>
                </a:solidFill>
              </a:rPr>
              <a:t>GDP level</a:t>
            </a:r>
          </a:p>
          <a:p>
            <a:pPr marL="285750" indent="-285750">
              <a:buFont typeface="Wingdings" panose="05000000000000000000" pitchFamily="2" charset="2"/>
              <a:buChar char="§"/>
            </a:pPr>
            <a:r>
              <a:rPr lang="en-US" sz="2200" dirty="0">
                <a:solidFill>
                  <a:srgbClr val="0033CC"/>
                </a:solidFill>
              </a:rPr>
              <a:t># Employed</a:t>
            </a:r>
          </a:p>
          <a:p>
            <a:pPr marL="285750" indent="-285750">
              <a:buFont typeface="Wingdings" panose="05000000000000000000" pitchFamily="2" charset="2"/>
              <a:buChar char="§"/>
            </a:pPr>
            <a:r>
              <a:rPr lang="en-US" sz="2200" dirty="0" smtClean="0">
                <a:solidFill>
                  <a:srgbClr val="0033CC"/>
                </a:solidFill>
              </a:rPr>
              <a:t>U-3 rate </a:t>
            </a:r>
          </a:p>
          <a:p>
            <a:pPr marL="285750" indent="-285750">
              <a:buFont typeface="Wingdings" panose="05000000000000000000" pitchFamily="2" charset="2"/>
              <a:buChar char="§"/>
            </a:pPr>
            <a:r>
              <a:rPr lang="en-US" sz="2200" dirty="0" smtClean="0">
                <a:solidFill>
                  <a:srgbClr val="0033CC"/>
                </a:solidFill>
              </a:rPr>
              <a:t>Wealth</a:t>
            </a:r>
          </a:p>
        </p:txBody>
      </p:sp>
    </p:spTree>
    <p:extLst>
      <p:ext uri="{BB962C8B-B14F-4D97-AF65-F5344CB8AC3E}">
        <p14:creationId xmlns:p14="http://schemas.microsoft.com/office/powerpoint/2010/main" val="1623338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26839" y="6511502"/>
            <a:ext cx="2743200" cy="365125"/>
          </a:xfrm>
        </p:spPr>
        <p:txBody>
          <a:bodyPr/>
          <a:lstStyle/>
          <a:p>
            <a:fld id="{E4A4709E-203A-4E96-B96D-49A71B3DD14A}" type="slidenum">
              <a:rPr lang="en-US" smtClean="0"/>
              <a:t>35</a:t>
            </a:fld>
            <a:endParaRPr lang="en-US" dirty="0"/>
          </a:p>
        </p:txBody>
      </p:sp>
      <p:sp>
        <p:nvSpPr>
          <p:cNvPr id="5" name="TextBox 4"/>
          <p:cNvSpPr txBox="1"/>
          <p:nvPr/>
        </p:nvSpPr>
        <p:spPr>
          <a:xfrm>
            <a:off x="397164" y="1421819"/>
            <a:ext cx="184731" cy="369332"/>
          </a:xfrm>
          <a:prstGeom prst="rect">
            <a:avLst/>
          </a:prstGeom>
          <a:noFill/>
        </p:spPr>
        <p:txBody>
          <a:bodyPr wrap="none" rtlCol="0">
            <a:spAutoFit/>
          </a:bodyPr>
          <a:lstStyle/>
          <a:p>
            <a:endParaRPr lang="en-US" dirty="0"/>
          </a:p>
        </p:txBody>
      </p:sp>
      <p:sp>
        <p:nvSpPr>
          <p:cNvPr id="9" name="TextBox 8"/>
          <p:cNvSpPr txBox="1"/>
          <p:nvPr/>
        </p:nvSpPr>
        <p:spPr>
          <a:xfrm>
            <a:off x="5331796" y="83128"/>
            <a:ext cx="817852" cy="523220"/>
          </a:xfrm>
          <a:prstGeom prst="rect">
            <a:avLst/>
          </a:prstGeom>
          <a:noFill/>
        </p:spPr>
        <p:txBody>
          <a:bodyPr wrap="none" rtlCol="0">
            <a:spAutoFit/>
          </a:bodyPr>
          <a:lstStyle/>
          <a:p>
            <a:pPr algn="ctr"/>
            <a:r>
              <a:rPr lang="en-US" sz="2800" dirty="0"/>
              <a:t>GDP</a:t>
            </a:r>
          </a:p>
        </p:txBody>
      </p:sp>
      <p:pic>
        <p:nvPicPr>
          <p:cNvPr id="8" name="Picture 7"/>
          <p:cNvPicPr>
            <a:picLocks noChangeAspect="1"/>
          </p:cNvPicPr>
          <p:nvPr/>
        </p:nvPicPr>
        <p:blipFill>
          <a:blip r:embed="rId3"/>
          <a:stretch>
            <a:fillRect/>
          </a:stretch>
        </p:blipFill>
        <p:spPr>
          <a:xfrm>
            <a:off x="149925" y="711525"/>
            <a:ext cx="5725275" cy="4062489"/>
          </a:xfrm>
          <a:prstGeom prst="rect">
            <a:avLst/>
          </a:prstGeom>
        </p:spPr>
      </p:pic>
      <p:sp>
        <p:nvSpPr>
          <p:cNvPr id="11" name="TextBox 10"/>
          <p:cNvSpPr txBox="1"/>
          <p:nvPr/>
        </p:nvSpPr>
        <p:spPr>
          <a:xfrm>
            <a:off x="4981570" y="928109"/>
            <a:ext cx="963725" cy="430887"/>
          </a:xfrm>
          <a:prstGeom prst="rect">
            <a:avLst/>
          </a:prstGeom>
          <a:noFill/>
        </p:spPr>
        <p:txBody>
          <a:bodyPr wrap="none" rtlCol="0">
            <a:spAutoFit/>
          </a:bodyPr>
          <a:lstStyle/>
          <a:p>
            <a:r>
              <a:rPr lang="en-US" sz="2200" dirty="0"/>
              <a:t>$18.9T</a:t>
            </a:r>
          </a:p>
        </p:txBody>
      </p:sp>
      <p:sp>
        <p:nvSpPr>
          <p:cNvPr id="12" name="TextBox 11"/>
          <p:cNvSpPr txBox="1"/>
          <p:nvPr/>
        </p:nvSpPr>
        <p:spPr>
          <a:xfrm>
            <a:off x="4849933" y="2138909"/>
            <a:ext cx="963725" cy="430887"/>
          </a:xfrm>
          <a:prstGeom prst="rect">
            <a:avLst/>
          </a:prstGeom>
          <a:noFill/>
        </p:spPr>
        <p:txBody>
          <a:bodyPr wrap="none" rtlCol="0">
            <a:spAutoFit/>
          </a:bodyPr>
          <a:lstStyle/>
          <a:p>
            <a:r>
              <a:rPr lang="en-US" sz="2200" dirty="0"/>
              <a:t>$16.8T</a:t>
            </a:r>
          </a:p>
        </p:txBody>
      </p:sp>
      <p:sp>
        <p:nvSpPr>
          <p:cNvPr id="13" name="TextBox 12"/>
          <p:cNvSpPr txBox="1"/>
          <p:nvPr/>
        </p:nvSpPr>
        <p:spPr>
          <a:xfrm>
            <a:off x="195564" y="4849696"/>
            <a:ext cx="5607636" cy="1723549"/>
          </a:xfrm>
          <a:prstGeom prst="rect">
            <a:avLst/>
          </a:prstGeom>
          <a:noFill/>
        </p:spPr>
        <p:txBody>
          <a:bodyPr wrap="square" rtlCol="0">
            <a:spAutoFit/>
          </a:bodyPr>
          <a:lstStyle/>
          <a:p>
            <a:pPr marL="285750" indent="-285750">
              <a:buFont typeface="Wingdings" panose="05000000000000000000" pitchFamily="2" charset="2"/>
              <a:buChar char="§"/>
            </a:pPr>
            <a:r>
              <a:rPr lang="en-US" sz="2200" dirty="0"/>
              <a:t>Real GDP in chained 2009 dollars</a:t>
            </a:r>
          </a:p>
          <a:p>
            <a:pPr marL="285750" indent="-285750">
              <a:buFont typeface="Wingdings" panose="05000000000000000000" pitchFamily="2" charset="2"/>
              <a:buChar char="§"/>
            </a:pPr>
            <a:r>
              <a:rPr lang="en-US" sz="2200" dirty="0"/>
              <a:t>Real GDP fell $650B pre-crisis peak to trough about 5%</a:t>
            </a:r>
          </a:p>
          <a:p>
            <a:pPr marL="285750" indent="-285750">
              <a:buFont typeface="Wingdings" panose="05000000000000000000" pitchFamily="2" charset="2"/>
              <a:buChar char="§"/>
            </a:pPr>
            <a:r>
              <a:rPr lang="en-US" sz="2200" dirty="0"/>
              <a:t>Roughly $5,000 per family</a:t>
            </a:r>
          </a:p>
          <a:p>
            <a:pPr marL="285750" indent="-285750">
              <a:buFont typeface="Wingdings" panose="05000000000000000000" pitchFamily="2" charset="2"/>
              <a:buChar char="§"/>
            </a:pPr>
            <a:endParaRPr lang="en-US" dirty="0"/>
          </a:p>
        </p:txBody>
      </p:sp>
      <p:pic>
        <p:nvPicPr>
          <p:cNvPr id="14" name="Picture 13"/>
          <p:cNvPicPr>
            <a:picLocks noChangeAspect="1"/>
          </p:cNvPicPr>
          <p:nvPr/>
        </p:nvPicPr>
        <p:blipFill>
          <a:blip r:embed="rId4"/>
          <a:stretch>
            <a:fillRect/>
          </a:stretch>
        </p:blipFill>
        <p:spPr>
          <a:xfrm>
            <a:off x="5944465" y="711525"/>
            <a:ext cx="6192247" cy="4062489"/>
          </a:xfrm>
          <a:prstGeom prst="rect">
            <a:avLst/>
          </a:prstGeom>
        </p:spPr>
      </p:pic>
      <p:sp>
        <p:nvSpPr>
          <p:cNvPr id="16" name="TextBox 15"/>
          <p:cNvSpPr txBox="1"/>
          <p:nvPr/>
        </p:nvSpPr>
        <p:spPr>
          <a:xfrm>
            <a:off x="6034448" y="4849696"/>
            <a:ext cx="5987064" cy="1785104"/>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en-US" sz="2200" dirty="0"/>
              <a:t>Real GDP growth averaged ~1.8% across 8 years</a:t>
            </a:r>
          </a:p>
          <a:p>
            <a:pPr marL="742950" lvl="1" indent="-285750">
              <a:buFont typeface="Wingdings" panose="05000000000000000000" pitchFamily="2" charset="2"/>
              <a:buChar char="§"/>
            </a:pPr>
            <a:r>
              <a:rPr lang="en-US" sz="2200" dirty="0"/>
              <a:t>2.2% avg. since end of Recession</a:t>
            </a:r>
          </a:p>
          <a:p>
            <a:pPr marL="285750" indent="-285750">
              <a:buFont typeface="Wingdings" panose="05000000000000000000" pitchFamily="2" charset="2"/>
              <a:buChar char="§"/>
            </a:pPr>
            <a:r>
              <a:rPr lang="en-US" sz="2200" dirty="0"/>
              <a:t>Initial reading on GDP for Q4 ‘08 was -4% but revised to -8%</a:t>
            </a:r>
          </a:p>
          <a:p>
            <a:pPr marL="742950" lvl="1" indent="-285750">
              <a:buFont typeface="Wingdings" panose="05000000000000000000" pitchFamily="2" charset="2"/>
              <a:buChar char="§"/>
            </a:pPr>
            <a:r>
              <a:rPr lang="en-US" sz="2200" dirty="0"/>
              <a:t>May have impacted size of stimulus</a:t>
            </a:r>
          </a:p>
        </p:txBody>
      </p:sp>
    </p:spTree>
    <p:extLst>
      <p:ext uri="{BB962C8B-B14F-4D97-AF65-F5344CB8AC3E}">
        <p14:creationId xmlns:p14="http://schemas.microsoft.com/office/powerpoint/2010/main" val="541993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70565"/>
            <a:ext cx="2743200" cy="365125"/>
          </a:xfrm>
        </p:spPr>
        <p:txBody>
          <a:bodyPr/>
          <a:lstStyle/>
          <a:p>
            <a:fld id="{E4A4709E-203A-4E96-B96D-49A71B3DD14A}" type="slidenum">
              <a:rPr lang="en-US" smtClean="0"/>
              <a:t>36</a:t>
            </a:fld>
            <a:endParaRPr lang="en-US" dirty="0"/>
          </a:p>
        </p:txBody>
      </p:sp>
      <p:sp>
        <p:nvSpPr>
          <p:cNvPr id="5" name="TextBox 4"/>
          <p:cNvSpPr txBox="1"/>
          <p:nvPr/>
        </p:nvSpPr>
        <p:spPr>
          <a:xfrm>
            <a:off x="397164" y="1681019"/>
            <a:ext cx="184731" cy="369332"/>
          </a:xfrm>
          <a:prstGeom prst="rect">
            <a:avLst/>
          </a:prstGeom>
          <a:noFill/>
        </p:spPr>
        <p:txBody>
          <a:bodyPr wrap="none" rtlCol="0">
            <a:spAutoFit/>
          </a:bodyPr>
          <a:lstStyle/>
          <a:p>
            <a:endParaRPr lang="en-US" dirty="0"/>
          </a:p>
        </p:txBody>
      </p:sp>
      <p:sp>
        <p:nvSpPr>
          <p:cNvPr id="9" name="TextBox 8"/>
          <p:cNvSpPr txBox="1"/>
          <p:nvPr/>
        </p:nvSpPr>
        <p:spPr>
          <a:xfrm>
            <a:off x="5472000" y="480690"/>
            <a:ext cx="6004800" cy="4832092"/>
          </a:xfrm>
          <a:prstGeom prst="rect">
            <a:avLst/>
          </a:prstGeom>
          <a:noFill/>
        </p:spPr>
        <p:txBody>
          <a:bodyPr wrap="square" rtlCol="0">
            <a:spAutoFit/>
          </a:bodyPr>
          <a:lstStyle/>
          <a:p>
            <a:pPr marL="457200" indent="-457200">
              <a:buFont typeface="Wingdings" panose="05000000000000000000" pitchFamily="2" charset="2"/>
              <a:buChar char="§"/>
            </a:pPr>
            <a:r>
              <a:rPr lang="en-US" sz="2800" dirty="0"/>
              <a:t>Historically the economy has grown faster under Democratic Presidents</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Bill Clinton 2012:  “Since 1961…the Republicans have held the White House 28 years, the Democrats 24…In those 52 years, our private economy has produced 66m private-sector jobs. So what’s the jobs score? Republicans 24m, Democrats 42[m].”</a:t>
            </a:r>
          </a:p>
        </p:txBody>
      </p:sp>
      <p:pic>
        <p:nvPicPr>
          <p:cNvPr id="1026" name="Picture 2" descr="http://cdn.static-economist.com/sites/default/files/images/print-edition/20140809_USC4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0" y="230140"/>
            <a:ext cx="4341464" cy="6422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11200" y="6314574"/>
            <a:ext cx="5241050" cy="338554"/>
          </a:xfrm>
          <a:prstGeom prst="rect">
            <a:avLst/>
          </a:prstGeom>
          <a:noFill/>
        </p:spPr>
        <p:txBody>
          <a:bodyPr wrap="none" rtlCol="0">
            <a:spAutoFit/>
          </a:bodyPr>
          <a:lstStyle/>
          <a:p>
            <a:r>
              <a:rPr lang="en-US" sz="1600" dirty="0"/>
              <a:t>Source: The Economist: “Timing is Everything” (August 2014)</a:t>
            </a:r>
          </a:p>
        </p:txBody>
      </p:sp>
    </p:spTree>
    <p:extLst>
      <p:ext uri="{BB962C8B-B14F-4D97-AF65-F5344CB8AC3E}">
        <p14:creationId xmlns:p14="http://schemas.microsoft.com/office/powerpoint/2010/main" val="1574638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67982" y="6492875"/>
            <a:ext cx="2743200" cy="365125"/>
          </a:xfrm>
        </p:spPr>
        <p:txBody>
          <a:bodyPr/>
          <a:lstStyle/>
          <a:p>
            <a:fld id="{E4A4709E-203A-4E96-B96D-49A71B3DD14A}" type="slidenum">
              <a:rPr lang="en-US" smtClean="0"/>
              <a:t>37</a:t>
            </a:fld>
            <a:endParaRPr lang="en-US" dirty="0"/>
          </a:p>
        </p:txBody>
      </p:sp>
      <p:sp>
        <p:nvSpPr>
          <p:cNvPr id="4" name="TextBox 3"/>
          <p:cNvSpPr txBox="1"/>
          <p:nvPr/>
        </p:nvSpPr>
        <p:spPr>
          <a:xfrm>
            <a:off x="4342840" y="191111"/>
            <a:ext cx="3597908" cy="584775"/>
          </a:xfrm>
          <a:prstGeom prst="rect">
            <a:avLst/>
          </a:prstGeom>
          <a:noFill/>
        </p:spPr>
        <p:txBody>
          <a:bodyPr wrap="none" rtlCol="0">
            <a:spAutoFit/>
          </a:bodyPr>
          <a:lstStyle/>
          <a:p>
            <a:r>
              <a:rPr lang="en-US" sz="3200" dirty="0"/>
              <a:t>Civilian Employment</a:t>
            </a:r>
          </a:p>
        </p:txBody>
      </p:sp>
      <p:pic>
        <p:nvPicPr>
          <p:cNvPr id="6" name="Picture 5"/>
          <p:cNvPicPr>
            <a:picLocks noChangeAspect="1"/>
          </p:cNvPicPr>
          <p:nvPr/>
        </p:nvPicPr>
        <p:blipFill>
          <a:blip r:embed="rId3"/>
          <a:stretch>
            <a:fillRect/>
          </a:stretch>
        </p:blipFill>
        <p:spPr>
          <a:xfrm>
            <a:off x="172407" y="886695"/>
            <a:ext cx="11938775" cy="5449626"/>
          </a:xfrm>
          <a:prstGeom prst="rect">
            <a:avLst/>
          </a:prstGeom>
        </p:spPr>
      </p:pic>
      <p:sp>
        <p:nvSpPr>
          <p:cNvPr id="7" name="TextBox 6"/>
          <p:cNvSpPr txBox="1"/>
          <p:nvPr/>
        </p:nvSpPr>
        <p:spPr>
          <a:xfrm>
            <a:off x="1939636" y="3149843"/>
            <a:ext cx="1146468" cy="461665"/>
          </a:xfrm>
          <a:prstGeom prst="rect">
            <a:avLst/>
          </a:prstGeom>
          <a:noFill/>
        </p:spPr>
        <p:txBody>
          <a:bodyPr wrap="none" rtlCol="0">
            <a:spAutoFit/>
          </a:bodyPr>
          <a:lstStyle/>
          <a:p>
            <a:r>
              <a:rPr lang="en-US" sz="2400" dirty="0"/>
              <a:t>146.6M</a:t>
            </a:r>
          </a:p>
        </p:txBody>
      </p:sp>
      <p:sp>
        <p:nvSpPr>
          <p:cNvPr id="8" name="TextBox 7"/>
          <p:cNvSpPr txBox="1"/>
          <p:nvPr/>
        </p:nvSpPr>
        <p:spPr>
          <a:xfrm>
            <a:off x="4899889" y="5592622"/>
            <a:ext cx="1146468" cy="461665"/>
          </a:xfrm>
          <a:prstGeom prst="rect">
            <a:avLst/>
          </a:prstGeom>
          <a:noFill/>
        </p:spPr>
        <p:txBody>
          <a:bodyPr wrap="none" rtlCol="0">
            <a:spAutoFit/>
          </a:bodyPr>
          <a:lstStyle/>
          <a:p>
            <a:r>
              <a:rPr lang="en-US" sz="2400" dirty="0"/>
              <a:t>138.0M</a:t>
            </a:r>
          </a:p>
        </p:txBody>
      </p:sp>
      <p:cxnSp>
        <p:nvCxnSpPr>
          <p:cNvPr id="5" name="Straight Connector 4"/>
          <p:cNvCxnSpPr>
            <a:cxnSpLocks/>
          </p:cNvCxnSpPr>
          <p:nvPr/>
        </p:nvCxnSpPr>
        <p:spPr>
          <a:xfrm flipH="1" flipV="1">
            <a:off x="3676072" y="3262749"/>
            <a:ext cx="9231" cy="26115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964714" y="1134753"/>
            <a:ext cx="1146468" cy="830997"/>
          </a:xfrm>
          <a:prstGeom prst="rect">
            <a:avLst/>
          </a:prstGeom>
          <a:noFill/>
        </p:spPr>
        <p:txBody>
          <a:bodyPr wrap="none" rtlCol="0">
            <a:spAutoFit/>
          </a:bodyPr>
          <a:lstStyle/>
          <a:p>
            <a:pPr algn="ctr"/>
            <a:r>
              <a:rPr lang="en-US" sz="2400" dirty="0"/>
              <a:t>152.1M</a:t>
            </a:r>
          </a:p>
          <a:p>
            <a:pPr algn="ctr"/>
            <a:r>
              <a:rPr lang="en-US" sz="2400" dirty="0"/>
              <a:t>+7%</a:t>
            </a:r>
          </a:p>
        </p:txBody>
      </p:sp>
    </p:spTree>
    <p:extLst>
      <p:ext uri="{BB962C8B-B14F-4D97-AF65-F5344CB8AC3E}">
        <p14:creationId xmlns:p14="http://schemas.microsoft.com/office/powerpoint/2010/main" val="52967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67982" y="6492875"/>
            <a:ext cx="2743200" cy="365125"/>
          </a:xfrm>
        </p:spPr>
        <p:txBody>
          <a:bodyPr/>
          <a:lstStyle/>
          <a:p>
            <a:fld id="{E4A4709E-203A-4E96-B96D-49A71B3DD14A}" type="slidenum">
              <a:rPr lang="en-US" smtClean="0"/>
              <a:t>38</a:t>
            </a:fld>
            <a:endParaRPr lang="en-US" dirty="0"/>
          </a:p>
        </p:txBody>
      </p:sp>
      <p:sp>
        <p:nvSpPr>
          <p:cNvPr id="9" name="TextBox 8"/>
          <p:cNvSpPr txBox="1"/>
          <p:nvPr/>
        </p:nvSpPr>
        <p:spPr>
          <a:xfrm>
            <a:off x="1821600" y="6536937"/>
            <a:ext cx="3140924" cy="276999"/>
          </a:xfrm>
          <a:prstGeom prst="rect">
            <a:avLst/>
          </a:prstGeom>
          <a:noFill/>
        </p:spPr>
        <p:txBody>
          <a:bodyPr wrap="none" rtlCol="0">
            <a:spAutoFit/>
          </a:bodyPr>
          <a:lstStyle/>
          <a:p>
            <a:r>
              <a:rPr lang="en-US" sz="1200" dirty="0"/>
              <a:t>Source data:  FRED Non-farm payrolls (PAYEMS)</a:t>
            </a:r>
          </a:p>
        </p:txBody>
      </p:sp>
      <p:pic>
        <p:nvPicPr>
          <p:cNvPr id="10" name="Picture 9"/>
          <p:cNvPicPr>
            <a:picLocks noChangeAspect="1"/>
          </p:cNvPicPr>
          <p:nvPr/>
        </p:nvPicPr>
        <p:blipFill>
          <a:blip r:embed="rId3"/>
          <a:stretch>
            <a:fillRect/>
          </a:stretch>
        </p:blipFill>
        <p:spPr>
          <a:xfrm>
            <a:off x="767587" y="194550"/>
            <a:ext cx="10560780" cy="6213450"/>
          </a:xfrm>
          <a:prstGeom prst="rect">
            <a:avLst/>
          </a:prstGeom>
        </p:spPr>
      </p:pic>
    </p:spTree>
    <p:extLst>
      <p:ext uri="{BB962C8B-B14F-4D97-AF65-F5344CB8AC3E}">
        <p14:creationId xmlns:p14="http://schemas.microsoft.com/office/powerpoint/2010/main" val="1498605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67982" y="6492875"/>
            <a:ext cx="2743200" cy="365125"/>
          </a:xfrm>
        </p:spPr>
        <p:txBody>
          <a:bodyPr/>
          <a:lstStyle/>
          <a:p>
            <a:fld id="{E4A4709E-203A-4E96-B96D-49A71B3DD14A}" type="slidenum">
              <a:rPr lang="en-US" smtClean="0"/>
              <a:t>39</a:t>
            </a:fld>
            <a:endParaRPr lang="en-US" dirty="0"/>
          </a:p>
        </p:txBody>
      </p:sp>
      <p:sp>
        <p:nvSpPr>
          <p:cNvPr id="4" name="TextBox 3"/>
          <p:cNvSpPr txBox="1"/>
          <p:nvPr/>
        </p:nvSpPr>
        <p:spPr>
          <a:xfrm>
            <a:off x="4255861" y="235765"/>
            <a:ext cx="3771866" cy="584775"/>
          </a:xfrm>
          <a:prstGeom prst="rect">
            <a:avLst/>
          </a:prstGeom>
          <a:noFill/>
        </p:spPr>
        <p:txBody>
          <a:bodyPr wrap="none" rtlCol="0">
            <a:spAutoFit/>
          </a:bodyPr>
          <a:lstStyle/>
          <a:p>
            <a:r>
              <a:rPr lang="en-US" sz="3200" dirty="0"/>
              <a:t>Unemployment Rate</a:t>
            </a:r>
          </a:p>
        </p:txBody>
      </p:sp>
      <p:pic>
        <p:nvPicPr>
          <p:cNvPr id="3" name="Picture 2"/>
          <p:cNvPicPr>
            <a:picLocks noChangeAspect="1"/>
          </p:cNvPicPr>
          <p:nvPr/>
        </p:nvPicPr>
        <p:blipFill>
          <a:blip r:embed="rId3"/>
          <a:stretch>
            <a:fillRect/>
          </a:stretch>
        </p:blipFill>
        <p:spPr>
          <a:xfrm>
            <a:off x="297005" y="940087"/>
            <a:ext cx="11664085" cy="5385791"/>
          </a:xfrm>
          <a:prstGeom prst="rect">
            <a:avLst/>
          </a:prstGeom>
        </p:spPr>
      </p:pic>
      <p:sp>
        <p:nvSpPr>
          <p:cNvPr id="11" name="TextBox 10"/>
          <p:cNvSpPr txBox="1"/>
          <p:nvPr/>
        </p:nvSpPr>
        <p:spPr>
          <a:xfrm>
            <a:off x="4456546" y="2106860"/>
            <a:ext cx="631904" cy="461665"/>
          </a:xfrm>
          <a:prstGeom prst="rect">
            <a:avLst/>
          </a:prstGeom>
          <a:noFill/>
        </p:spPr>
        <p:txBody>
          <a:bodyPr wrap="none" rtlCol="0">
            <a:spAutoFit/>
          </a:bodyPr>
          <a:lstStyle/>
          <a:p>
            <a:r>
              <a:rPr lang="en-US" sz="2400" dirty="0"/>
              <a:t>U-6</a:t>
            </a:r>
          </a:p>
        </p:txBody>
      </p:sp>
      <p:sp>
        <p:nvSpPr>
          <p:cNvPr id="13" name="TextBox 12"/>
          <p:cNvSpPr txBox="1"/>
          <p:nvPr/>
        </p:nvSpPr>
        <p:spPr>
          <a:xfrm>
            <a:off x="4456546" y="4124036"/>
            <a:ext cx="631904" cy="461665"/>
          </a:xfrm>
          <a:prstGeom prst="rect">
            <a:avLst/>
          </a:prstGeom>
          <a:noFill/>
        </p:spPr>
        <p:txBody>
          <a:bodyPr wrap="none" rtlCol="0">
            <a:spAutoFit/>
          </a:bodyPr>
          <a:lstStyle/>
          <a:p>
            <a:r>
              <a:rPr lang="en-US" sz="2400" dirty="0"/>
              <a:t>U-3</a:t>
            </a:r>
          </a:p>
        </p:txBody>
      </p:sp>
      <p:cxnSp>
        <p:nvCxnSpPr>
          <p:cNvPr id="14" name="Straight Connector 13"/>
          <p:cNvCxnSpPr>
            <a:cxnSpLocks/>
          </p:cNvCxnSpPr>
          <p:nvPr/>
        </p:nvCxnSpPr>
        <p:spPr>
          <a:xfrm flipH="1" flipV="1">
            <a:off x="3565240" y="1893455"/>
            <a:ext cx="9231" cy="39808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8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E4A4709E-203A-4E96-B96D-49A71B3DD14A}" type="slidenum">
              <a:rPr lang="en-US" smtClean="0"/>
              <a:t>4</a:t>
            </a:fld>
            <a:endParaRPr lang="en-US" dirty="0"/>
          </a:p>
        </p:txBody>
      </p:sp>
      <p:sp>
        <p:nvSpPr>
          <p:cNvPr id="5" name="TextBox 4"/>
          <p:cNvSpPr txBox="1"/>
          <p:nvPr/>
        </p:nvSpPr>
        <p:spPr>
          <a:xfrm>
            <a:off x="2722857" y="110839"/>
            <a:ext cx="6947736" cy="584775"/>
          </a:xfrm>
          <a:prstGeom prst="rect">
            <a:avLst/>
          </a:prstGeom>
          <a:noFill/>
        </p:spPr>
        <p:txBody>
          <a:bodyPr wrap="none" rtlCol="0">
            <a:spAutoFit/>
          </a:bodyPr>
          <a:lstStyle/>
          <a:p>
            <a:r>
              <a:rPr lang="en-US" sz="3200" dirty="0"/>
              <a:t>February 2009: Most Important Problem</a:t>
            </a:r>
          </a:p>
        </p:txBody>
      </p:sp>
      <p:sp>
        <p:nvSpPr>
          <p:cNvPr id="7" name="TextBox 6"/>
          <p:cNvSpPr txBox="1"/>
          <p:nvPr/>
        </p:nvSpPr>
        <p:spPr>
          <a:xfrm>
            <a:off x="1533236" y="840509"/>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477693" y="578640"/>
            <a:ext cx="11171859" cy="5951471"/>
          </a:xfrm>
          <a:prstGeom prst="rect">
            <a:avLst/>
          </a:prstGeom>
        </p:spPr>
      </p:pic>
      <p:sp>
        <p:nvSpPr>
          <p:cNvPr id="9" name="TextBox 8"/>
          <p:cNvSpPr txBox="1"/>
          <p:nvPr/>
        </p:nvSpPr>
        <p:spPr>
          <a:xfrm>
            <a:off x="1072969" y="6542593"/>
            <a:ext cx="6510500" cy="276999"/>
          </a:xfrm>
          <a:prstGeom prst="rect">
            <a:avLst/>
          </a:prstGeom>
          <a:noFill/>
        </p:spPr>
        <p:txBody>
          <a:bodyPr wrap="none" rtlCol="0">
            <a:spAutoFit/>
          </a:bodyPr>
          <a:lstStyle/>
          <a:p>
            <a:r>
              <a:rPr lang="en-US" sz="1200" dirty="0"/>
              <a:t>Source:  NYT / Gallup – “What do you think is the most important problem facing the country today?”</a:t>
            </a:r>
          </a:p>
        </p:txBody>
      </p:sp>
    </p:spTree>
    <p:extLst>
      <p:ext uri="{BB962C8B-B14F-4D97-AF65-F5344CB8AC3E}">
        <p14:creationId xmlns:p14="http://schemas.microsoft.com/office/powerpoint/2010/main" val="165473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E4A4709E-203A-4E96-B96D-49A71B3DD14A}" type="slidenum">
              <a:rPr lang="en-US" smtClean="0"/>
              <a:t>40</a:t>
            </a:fld>
            <a:endParaRPr lang="en-US" dirty="0"/>
          </a:p>
        </p:txBody>
      </p:sp>
      <p:sp>
        <p:nvSpPr>
          <p:cNvPr id="4" name="TextBox 3"/>
          <p:cNvSpPr txBox="1"/>
          <p:nvPr/>
        </p:nvSpPr>
        <p:spPr>
          <a:xfrm>
            <a:off x="4119072" y="121168"/>
            <a:ext cx="3931333" cy="584775"/>
          </a:xfrm>
          <a:prstGeom prst="rect">
            <a:avLst/>
          </a:prstGeom>
          <a:noFill/>
        </p:spPr>
        <p:txBody>
          <a:bodyPr wrap="none" rtlCol="0">
            <a:spAutoFit/>
          </a:bodyPr>
          <a:lstStyle/>
          <a:p>
            <a:r>
              <a:rPr lang="en-US" sz="3200" dirty="0"/>
              <a:t>Employment Shortfall</a:t>
            </a:r>
          </a:p>
        </p:txBody>
      </p:sp>
      <p:pic>
        <p:nvPicPr>
          <p:cNvPr id="3" name="Picture 2"/>
          <p:cNvPicPr>
            <a:picLocks noChangeAspect="1"/>
          </p:cNvPicPr>
          <p:nvPr/>
        </p:nvPicPr>
        <p:blipFill>
          <a:blip r:embed="rId3"/>
          <a:stretch>
            <a:fillRect/>
          </a:stretch>
        </p:blipFill>
        <p:spPr>
          <a:xfrm>
            <a:off x="655782" y="705943"/>
            <a:ext cx="9665062" cy="6018130"/>
          </a:xfrm>
          <a:prstGeom prst="rect">
            <a:avLst/>
          </a:prstGeom>
        </p:spPr>
      </p:pic>
      <p:sp>
        <p:nvSpPr>
          <p:cNvPr id="6" name="TextBox 5"/>
          <p:cNvSpPr txBox="1"/>
          <p:nvPr/>
        </p:nvSpPr>
        <p:spPr>
          <a:xfrm>
            <a:off x="7601528" y="3879272"/>
            <a:ext cx="3986989" cy="830997"/>
          </a:xfrm>
          <a:prstGeom prst="rect">
            <a:avLst/>
          </a:prstGeom>
          <a:noFill/>
        </p:spPr>
        <p:txBody>
          <a:bodyPr wrap="none" rtlCol="0">
            <a:spAutoFit/>
          </a:bodyPr>
          <a:lstStyle/>
          <a:p>
            <a:r>
              <a:rPr lang="en-US" sz="2400" i="1" dirty="0">
                <a:solidFill>
                  <a:srgbClr val="C00000"/>
                </a:solidFill>
              </a:rPr>
              <a:t>About 2 million as of 12/31/16</a:t>
            </a:r>
          </a:p>
          <a:p>
            <a:r>
              <a:rPr lang="en-US" sz="2400" i="1" dirty="0">
                <a:solidFill>
                  <a:srgbClr val="C00000"/>
                </a:solidFill>
              </a:rPr>
              <a:t>About 2.5 million at 12/31/15</a:t>
            </a:r>
          </a:p>
        </p:txBody>
      </p:sp>
    </p:spTree>
    <p:extLst>
      <p:ext uri="{BB962C8B-B14F-4D97-AF65-F5344CB8AC3E}">
        <p14:creationId xmlns:p14="http://schemas.microsoft.com/office/powerpoint/2010/main" val="426749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E4A4709E-203A-4E96-B96D-49A71B3DD14A}" type="slidenum">
              <a:rPr lang="en-US" smtClean="0"/>
              <a:t>41</a:t>
            </a:fld>
            <a:endParaRPr lang="en-US" dirty="0"/>
          </a:p>
        </p:txBody>
      </p:sp>
      <p:sp>
        <p:nvSpPr>
          <p:cNvPr id="4" name="TextBox 3"/>
          <p:cNvSpPr txBox="1"/>
          <p:nvPr/>
        </p:nvSpPr>
        <p:spPr>
          <a:xfrm>
            <a:off x="3353313" y="116899"/>
            <a:ext cx="5653920" cy="584775"/>
          </a:xfrm>
          <a:prstGeom prst="rect">
            <a:avLst/>
          </a:prstGeom>
          <a:noFill/>
        </p:spPr>
        <p:txBody>
          <a:bodyPr wrap="none" rtlCol="0">
            <a:spAutoFit/>
          </a:bodyPr>
          <a:lstStyle/>
          <a:p>
            <a:r>
              <a:rPr lang="en-US" sz="3200" dirty="0" smtClean="0"/>
              <a:t>Household Income (1985-2015*)</a:t>
            </a:r>
            <a:endParaRPr lang="en-US" sz="3200" dirty="0"/>
          </a:p>
        </p:txBody>
      </p:sp>
      <p:pic>
        <p:nvPicPr>
          <p:cNvPr id="5" name="Picture 4"/>
          <p:cNvPicPr>
            <a:picLocks noChangeAspect="1"/>
          </p:cNvPicPr>
          <p:nvPr/>
        </p:nvPicPr>
        <p:blipFill>
          <a:blip r:embed="rId3"/>
          <a:stretch>
            <a:fillRect/>
          </a:stretch>
        </p:blipFill>
        <p:spPr>
          <a:xfrm>
            <a:off x="1322238" y="884237"/>
            <a:ext cx="9525000" cy="5791200"/>
          </a:xfrm>
          <a:prstGeom prst="rect">
            <a:avLst/>
          </a:prstGeom>
        </p:spPr>
      </p:pic>
    </p:spTree>
    <p:extLst>
      <p:ext uri="{BB962C8B-B14F-4D97-AF65-F5344CB8AC3E}">
        <p14:creationId xmlns:p14="http://schemas.microsoft.com/office/powerpoint/2010/main" val="2878021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67982" y="6492875"/>
            <a:ext cx="2743200" cy="365125"/>
          </a:xfrm>
        </p:spPr>
        <p:txBody>
          <a:bodyPr/>
          <a:lstStyle/>
          <a:p>
            <a:fld id="{E4A4709E-203A-4E96-B96D-49A71B3DD14A}" type="slidenum">
              <a:rPr lang="en-US" smtClean="0"/>
              <a:t>42</a:t>
            </a:fld>
            <a:endParaRPr lang="en-US" dirty="0"/>
          </a:p>
        </p:txBody>
      </p:sp>
      <p:sp>
        <p:nvSpPr>
          <p:cNvPr id="4" name="TextBox 3"/>
          <p:cNvSpPr txBox="1"/>
          <p:nvPr/>
        </p:nvSpPr>
        <p:spPr>
          <a:xfrm>
            <a:off x="4255861" y="235765"/>
            <a:ext cx="2618024" cy="584775"/>
          </a:xfrm>
          <a:prstGeom prst="rect">
            <a:avLst/>
          </a:prstGeom>
          <a:noFill/>
        </p:spPr>
        <p:txBody>
          <a:bodyPr wrap="none" rtlCol="0">
            <a:spAutoFit/>
          </a:bodyPr>
          <a:lstStyle/>
          <a:p>
            <a:r>
              <a:rPr lang="en-US" sz="3200" dirty="0"/>
              <a:t>Housing Prices</a:t>
            </a:r>
          </a:p>
        </p:txBody>
      </p:sp>
      <p:pic>
        <p:nvPicPr>
          <p:cNvPr id="16" name="Picture 15"/>
          <p:cNvPicPr>
            <a:picLocks noChangeAspect="1"/>
          </p:cNvPicPr>
          <p:nvPr/>
        </p:nvPicPr>
        <p:blipFill>
          <a:blip r:embed="rId3"/>
          <a:stretch>
            <a:fillRect/>
          </a:stretch>
        </p:blipFill>
        <p:spPr>
          <a:xfrm>
            <a:off x="372613" y="1034474"/>
            <a:ext cx="11394514" cy="5267133"/>
          </a:xfrm>
          <a:prstGeom prst="rect">
            <a:avLst/>
          </a:prstGeom>
        </p:spPr>
      </p:pic>
    </p:spTree>
    <p:extLst>
      <p:ext uri="{BB962C8B-B14F-4D97-AF65-F5344CB8AC3E}">
        <p14:creationId xmlns:p14="http://schemas.microsoft.com/office/powerpoint/2010/main" val="630282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67982" y="6492875"/>
            <a:ext cx="2743200" cy="365125"/>
          </a:xfrm>
        </p:spPr>
        <p:txBody>
          <a:bodyPr/>
          <a:lstStyle/>
          <a:p>
            <a:fld id="{E4A4709E-203A-4E96-B96D-49A71B3DD14A}" type="slidenum">
              <a:rPr lang="en-US" smtClean="0"/>
              <a:t>43</a:t>
            </a:fld>
            <a:endParaRPr lang="en-US" dirty="0"/>
          </a:p>
        </p:txBody>
      </p:sp>
      <p:sp>
        <p:nvSpPr>
          <p:cNvPr id="4" name="TextBox 3"/>
          <p:cNvSpPr txBox="1"/>
          <p:nvPr/>
        </p:nvSpPr>
        <p:spPr>
          <a:xfrm>
            <a:off x="4228581" y="138789"/>
            <a:ext cx="4074962" cy="584775"/>
          </a:xfrm>
          <a:prstGeom prst="rect">
            <a:avLst/>
          </a:prstGeom>
          <a:noFill/>
        </p:spPr>
        <p:txBody>
          <a:bodyPr wrap="none" rtlCol="0">
            <a:spAutoFit/>
          </a:bodyPr>
          <a:lstStyle/>
          <a:p>
            <a:r>
              <a:rPr lang="en-US" sz="3200" dirty="0"/>
              <a:t>Stock Market:  S&amp;P 500</a:t>
            </a:r>
          </a:p>
        </p:txBody>
      </p:sp>
      <p:sp>
        <p:nvSpPr>
          <p:cNvPr id="9" name="TextBox 8"/>
          <p:cNvSpPr txBox="1"/>
          <p:nvPr/>
        </p:nvSpPr>
        <p:spPr>
          <a:xfrm>
            <a:off x="5741838" y="1693089"/>
            <a:ext cx="3228641" cy="1569660"/>
          </a:xfrm>
          <a:prstGeom prst="rect">
            <a:avLst/>
          </a:prstGeom>
          <a:noFill/>
        </p:spPr>
        <p:txBody>
          <a:bodyPr wrap="square" rtlCol="0">
            <a:spAutoFit/>
          </a:bodyPr>
          <a:lstStyle/>
          <a:p>
            <a:pPr algn="ctr"/>
            <a:r>
              <a:rPr lang="en-US" sz="2400" dirty="0"/>
              <a:t>8.6 million jobs lost (6%)</a:t>
            </a:r>
          </a:p>
          <a:p>
            <a:pPr algn="ctr"/>
            <a:r>
              <a:rPr lang="en-US" sz="2400" dirty="0"/>
              <a:t>Nov 2007 – Dec 2009</a:t>
            </a:r>
          </a:p>
        </p:txBody>
      </p:sp>
      <p:pic>
        <p:nvPicPr>
          <p:cNvPr id="5" name="Picture 4"/>
          <p:cNvPicPr>
            <a:picLocks noChangeAspect="1"/>
          </p:cNvPicPr>
          <p:nvPr/>
        </p:nvPicPr>
        <p:blipFill>
          <a:blip r:embed="rId3"/>
          <a:stretch>
            <a:fillRect/>
          </a:stretch>
        </p:blipFill>
        <p:spPr>
          <a:xfrm>
            <a:off x="155257" y="1046739"/>
            <a:ext cx="11664755" cy="5354061"/>
          </a:xfrm>
          <a:prstGeom prst="rect">
            <a:avLst/>
          </a:prstGeom>
        </p:spPr>
      </p:pic>
      <p:sp>
        <p:nvSpPr>
          <p:cNvPr id="7" name="TextBox 6"/>
          <p:cNvSpPr txBox="1"/>
          <p:nvPr/>
        </p:nvSpPr>
        <p:spPr>
          <a:xfrm>
            <a:off x="1561790" y="3167360"/>
            <a:ext cx="2773516" cy="461665"/>
          </a:xfrm>
          <a:prstGeom prst="rect">
            <a:avLst/>
          </a:prstGeom>
          <a:noFill/>
        </p:spPr>
        <p:txBody>
          <a:bodyPr wrap="none" rtlCol="0">
            <a:spAutoFit/>
          </a:bodyPr>
          <a:lstStyle/>
          <a:p>
            <a:r>
              <a:rPr lang="en-US" sz="2400" dirty="0"/>
              <a:t>1,565 on Oct 9, 2007</a:t>
            </a:r>
          </a:p>
        </p:txBody>
      </p:sp>
      <p:sp>
        <p:nvSpPr>
          <p:cNvPr id="8" name="TextBox 7"/>
          <p:cNvSpPr txBox="1"/>
          <p:nvPr/>
        </p:nvSpPr>
        <p:spPr>
          <a:xfrm>
            <a:off x="3625267" y="5555674"/>
            <a:ext cx="3003066" cy="461665"/>
          </a:xfrm>
          <a:prstGeom prst="rect">
            <a:avLst/>
          </a:prstGeom>
          <a:noFill/>
        </p:spPr>
        <p:txBody>
          <a:bodyPr wrap="none" rtlCol="0">
            <a:spAutoFit/>
          </a:bodyPr>
          <a:lstStyle/>
          <a:p>
            <a:r>
              <a:rPr lang="en-US" sz="2400" dirty="0"/>
              <a:t>676 on March 9, 2009</a:t>
            </a:r>
            <a:endParaRPr lang="en-US" sz="2400" dirty="0">
              <a:solidFill>
                <a:srgbClr val="C00000"/>
              </a:solidFill>
            </a:endParaRPr>
          </a:p>
        </p:txBody>
      </p:sp>
      <p:cxnSp>
        <p:nvCxnSpPr>
          <p:cNvPr id="10" name="Straight Connector 9"/>
          <p:cNvCxnSpPr>
            <a:cxnSpLocks/>
          </p:cNvCxnSpPr>
          <p:nvPr/>
        </p:nvCxnSpPr>
        <p:spPr>
          <a:xfrm flipV="1">
            <a:off x="3214254" y="3814618"/>
            <a:ext cx="1" cy="20597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853417" y="1277590"/>
            <a:ext cx="1772329" cy="830997"/>
          </a:xfrm>
          <a:prstGeom prst="rect">
            <a:avLst/>
          </a:prstGeom>
          <a:noFill/>
        </p:spPr>
        <p:txBody>
          <a:bodyPr wrap="square" rtlCol="0">
            <a:spAutoFit/>
          </a:bodyPr>
          <a:lstStyle/>
          <a:p>
            <a:pPr algn="ctr"/>
            <a:r>
              <a:rPr lang="en-US" sz="2400" dirty="0"/>
              <a:t>2,238 on 12/30/16</a:t>
            </a:r>
          </a:p>
        </p:txBody>
      </p:sp>
    </p:spTree>
    <p:extLst>
      <p:ext uri="{BB962C8B-B14F-4D97-AF65-F5344CB8AC3E}">
        <p14:creationId xmlns:p14="http://schemas.microsoft.com/office/powerpoint/2010/main" val="2668578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67982" y="6492875"/>
            <a:ext cx="2743200" cy="365125"/>
          </a:xfrm>
        </p:spPr>
        <p:txBody>
          <a:bodyPr/>
          <a:lstStyle/>
          <a:p>
            <a:fld id="{E4A4709E-203A-4E96-B96D-49A71B3DD14A}" type="slidenum">
              <a:rPr lang="en-US" smtClean="0"/>
              <a:t>44</a:t>
            </a:fld>
            <a:endParaRPr lang="en-US" dirty="0"/>
          </a:p>
        </p:txBody>
      </p:sp>
      <p:sp>
        <p:nvSpPr>
          <p:cNvPr id="4" name="TextBox 3"/>
          <p:cNvSpPr txBox="1"/>
          <p:nvPr/>
        </p:nvSpPr>
        <p:spPr>
          <a:xfrm>
            <a:off x="4255861" y="95656"/>
            <a:ext cx="2883931" cy="584775"/>
          </a:xfrm>
          <a:prstGeom prst="rect">
            <a:avLst/>
          </a:prstGeom>
          <a:noFill/>
        </p:spPr>
        <p:txBody>
          <a:bodyPr wrap="none" rtlCol="0">
            <a:spAutoFit/>
          </a:bodyPr>
          <a:lstStyle/>
          <a:p>
            <a:r>
              <a:rPr lang="en-US" sz="3200" dirty="0"/>
              <a:t>Household Debt</a:t>
            </a:r>
          </a:p>
        </p:txBody>
      </p:sp>
      <p:pic>
        <p:nvPicPr>
          <p:cNvPr id="6" name="Picture 5"/>
          <p:cNvPicPr>
            <a:picLocks noChangeAspect="1"/>
          </p:cNvPicPr>
          <p:nvPr/>
        </p:nvPicPr>
        <p:blipFill>
          <a:blip r:embed="rId3"/>
          <a:stretch>
            <a:fillRect/>
          </a:stretch>
        </p:blipFill>
        <p:spPr>
          <a:xfrm>
            <a:off x="6073223" y="1464267"/>
            <a:ext cx="5914328" cy="3860250"/>
          </a:xfrm>
          <a:prstGeom prst="rect">
            <a:avLst/>
          </a:prstGeom>
        </p:spPr>
      </p:pic>
      <p:sp>
        <p:nvSpPr>
          <p:cNvPr id="8" name="TextBox 7"/>
          <p:cNvSpPr txBox="1"/>
          <p:nvPr/>
        </p:nvSpPr>
        <p:spPr>
          <a:xfrm>
            <a:off x="8522876" y="864671"/>
            <a:ext cx="1015021" cy="461665"/>
          </a:xfrm>
          <a:prstGeom prst="rect">
            <a:avLst/>
          </a:prstGeom>
          <a:noFill/>
        </p:spPr>
        <p:txBody>
          <a:bodyPr wrap="none" rtlCol="0">
            <a:spAutoFit/>
          </a:bodyPr>
          <a:lstStyle/>
          <a:p>
            <a:r>
              <a:rPr lang="en-US" sz="2400" dirty="0"/>
              <a:t>% GDP</a:t>
            </a:r>
          </a:p>
        </p:txBody>
      </p:sp>
      <p:sp>
        <p:nvSpPr>
          <p:cNvPr id="10" name="TextBox 9"/>
          <p:cNvSpPr txBox="1"/>
          <p:nvPr/>
        </p:nvSpPr>
        <p:spPr>
          <a:xfrm>
            <a:off x="1478392" y="864671"/>
            <a:ext cx="2881558" cy="461665"/>
          </a:xfrm>
          <a:prstGeom prst="rect">
            <a:avLst/>
          </a:prstGeom>
          <a:noFill/>
        </p:spPr>
        <p:txBody>
          <a:bodyPr wrap="none" rtlCol="0">
            <a:spAutoFit/>
          </a:bodyPr>
          <a:lstStyle/>
          <a:p>
            <a:r>
              <a:rPr lang="en-US" sz="2400" dirty="0"/>
              <a:t>$ Changes by Quarter</a:t>
            </a:r>
          </a:p>
        </p:txBody>
      </p:sp>
      <p:sp>
        <p:nvSpPr>
          <p:cNvPr id="9" name="TextBox 8"/>
          <p:cNvSpPr txBox="1"/>
          <p:nvPr/>
        </p:nvSpPr>
        <p:spPr>
          <a:xfrm>
            <a:off x="457200" y="5524020"/>
            <a:ext cx="4594121"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t>Nearly $7.5 trillion in household debt added Q1 ’00 to Q4 ’07, from $6.9T to $14.4T</a:t>
            </a:r>
          </a:p>
          <a:p>
            <a:pPr marL="285750" indent="-285750">
              <a:buFont typeface="Wingdings" panose="05000000000000000000" pitchFamily="2" charset="2"/>
              <a:buChar char="§"/>
            </a:pPr>
            <a:r>
              <a:rPr lang="en-US" dirty="0"/>
              <a:t>Regained Q3 2008 peak $14.6T in Q3 2015</a:t>
            </a:r>
          </a:p>
        </p:txBody>
      </p:sp>
      <p:pic>
        <p:nvPicPr>
          <p:cNvPr id="11" name="Picture 10"/>
          <p:cNvPicPr>
            <a:picLocks noChangeAspect="1"/>
          </p:cNvPicPr>
          <p:nvPr/>
        </p:nvPicPr>
        <p:blipFill>
          <a:blip r:embed="rId4"/>
          <a:stretch>
            <a:fillRect/>
          </a:stretch>
        </p:blipFill>
        <p:spPr>
          <a:xfrm>
            <a:off x="244915" y="1464267"/>
            <a:ext cx="5348512" cy="3836784"/>
          </a:xfrm>
          <a:prstGeom prst="rect">
            <a:avLst/>
          </a:prstGeom>
        </p:spPr>
      </p:pic>
      <p:sp>
        <p:nvSpPr>
          <p:cNvPr id="12" name="Rectangle 11"/>
          <p:cNvSpPr/>
          <p:nvPr/>
        </p:nvSpPr>
        <p:spPr>
          <a:xfrm>
            <a:off x="6015182" y="5531220"/>
            <a:ext cx="6096000" cy="646331"/>
          </a:xfrm>
          <a:prstGeom prst="rect">
            <a:avLst/>
          </a:prstGeom>
        </p:spPr>
        <p:txBody>
          <a:bodyPr>
            <a:spAutoFit/>
          </a:bodyPr>
          <a:lstStyle/>
          <a:p>
            <a:pPr marL="285750" indent="-285750">
              <a:buFont typeface="Wingdings" panose="05000000000000000000" pitchFamily="2" charset="2"/>
              <a:buChar char="§"/>
            </a:pPr>
            <a:r>
              <a:rPr lang="en-US" dirty="0"/>
              <a:t>Households “de-leveraging” (paying off debt) a significant headwind during the Obama era</a:t>
            </a:r>
          </a:p>
        </p:txBody>
      </p:sp>
    </p:spTree>
    <p:extLst>
      <p:ext uri="{BB962C8B-B14F-4D97-AF65-F5344CB8AC3E}">
        <p14:creationId xmlns:p14="http://schemas.microsoft.com/office/powerpoint/2010/main" val="845428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2426" y="23880"/>
            <a:ext cx="5718040" cy="584775"/>
          </a:xfrm>
          <a:prstGeom prst="rect">
            <a:avLst/>
          </a:prstGeom>
          <a:noFill/>
        </p:spPr>
        <p:txBody>
          <a:bodyPr wrap="none" rtlCol="0">
            <a:spAutoFit/>
          </a:bodyPr>
          <a:lstStyle/>
          <a:p>
            <a:r>
              <a:rPr lang="en-US" sz="3200" dirty="0"/>
              <a:t>Household Net </a:t>
            </a:r>
            <a:r>
              <a:rPr lang="en-US" sz="3200" dirty="0" smtClean="0"/>
              <a:t>Worth 2000-2016</a:t>
            </a:r>
            <a:endParaRPr lang="en-US" sz="3200" dirty="0"/>
          </a:p>
        </p:txBody>
      </p:sp>
      <p:sp>
        <p:nvSpPr>
          <p:cNvPr id="9" name="Slide Number Placeholder 8"/>
          <p:cNvSpPr>
            <a:spLocks noGrp="1"/>
          </p:cNvSpPr>
          <p:nvPr>
            <p:ph type="sldNum" sz="quarter" idx="12"/>
          </p:nvPr>
        </p:nvSpPr>
        <p:spPr>
          <a:xfrm>
            <a:off x="9448800" y="6492875"/>
            <a:ext cx="2743200" cy="365125"/>
          </a:xfrm>
        </p:spPr>
        <p:txBody>
          <a:bodyPr/>
          <a:lstStyle/>
          <a:p>
            <a:fld id="{E4A4709E-203A-4E96-B96D-49A71B3DD14A}" type="slidenum">
              <a:rPr lang="en-US" smtClean="0"/>
              <a:t>45</a:t>
            </a:fld>
            <a:endParaRPr lang="en-US" dirty="0"/>
          </a:p>
        </p:txBody>
      </p:sp>
      <p:sp>
        <p:nvSpPr>
          <p:cNvPr id="3" name="TextBox 2"/>
          <p:cNvSpPr txBox="1"/>
          <p:nvPr/>
        </p:nvSpPr>
        <p:spPr>
          <a:xfrm>
            <a:off x="261677" y="5719473"/>
            <a:ext cx="10579115" cy="1107996"/>
          </a:xfrm>
          <a:prstGeom prst="rect">
            <a:avLst/>
          </a:prstGeom>
          <a:noFill/>
        </p:spPr>
        <p:txBody>
          <a:bodyPr wrap="none" rtlCol="0">
            <a:spAutoFit/>
          </a:bodyPr>
          <a:lstStyle/>
          <a:p>
            <a:r>
              <a:rPr lang="en-US" sz="2200" dirty="0"/>
              <a:t>Our economy is a tremendous wealth engine…but the distribution is highly uneven.</a:t>
            </a:r>
          </a:p>
          <a:p>
            <a:pPr marL="342900" indent="-342900">
              <a:buFont typeface="Wingdings" panose="05000000000000000000" pitchFamily="2" charset="2"/>
              <a:buChar char="§"/>
            </a:pPr>
            <a:r>
              <a:rPr lang="en-US" sz="2200" dirty="0"/>
              <a:t>The top 1% had 42% of the wealth in 2015, vs. 36% in 2007 and 24% in </a:t>
            </a:r>
            <a:r>
              <a:rPr lang="en-US" sz="2200" dirty="0" smtClean="0"/>
              <a:t>1979</a:t>
            </a:r>
          </a:p>
          <a:p>
            <a:pPr marL="342900" indent="-342900">
              <a:buFont typeface="Wingdings" panose="05000000000000000000" pitchFamily="2" charset="2"/>
              <a:buChar char="§"/>
            </a:pPr>
            <a:r>
              <a:rPr lang="en-US" sz="2200" dirty="0" smtClean="0"/>
              <a:t>$93 trillion is about $700,000 / household on average, but bottom 50% average $11,000</a:t>
            </a:r>
            <a:endParaRPr lang="en-US" sz="2200" dirty="0"/>
          </a:p>
        </p:txBody>
      </p:sp>
      <p:pic>
        <p:nvPicPr>
          <p:cNvPr id="2" name="Picture 1"/>
          <p:cNvPicPr>
            <a:picLocks noChangeAspect="1"/>
          </p:cNvPicPr>
          <p:nvPr/>
        </p:nvPicPr>
        <p:blipFill>
          <a:blip r:embed="rId2"/>
          <a:stretch>
            <a:fillRect/>
          </a:stretch>
        </p:blipFill>
        <p:spPr>
          <a:xfrm>
            <a:off x="1120798" y="589801"/>
            <a:ext cx="9041297" cy="5099389"/>
          </a:xfrm>
          <a:prstGeom prst="rect">
            <a:avLst/>
          </a:prstGeom>
        </p:spPr>
      </p:pic>
    </p:spTree>
    <p:extLst>
      <p:ext uri="{BB962C8B-B14F-4D97-AF65-F5344CB8AC3E}">
        <p14:creationId xmlns:p14="http://schemas.microsoft.com/office/powerpoint/2010/main" val="1962738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5657" y="6475286"/>
            <a:ext cx="2743200" cy="365125"/>
          </a:xfrm>
        </p:spPr>
        <p:txBody>
          <a:bodyPr/>
          <a:lstStyle/>
          <a:p>
            <a:fld id="{E4A4709E-203A-4E96-B96D-49A71B3DD14A}" type="slidenum">
              <a:rPr lang="en-US" smtClean="0"/>
              <a:t>46</a:t>
            </a:fld>
            <a:endParaRPr lang="en-US" dirty="0"/>
          </a:p>
        </p:txBody>
      </p:sp>
      <p:pic>
        <p:nvPicPr>
          <p:cNvPr id="3" name="Picture 2"/>
          <p:cNvPicPr>
            <a:picLocks noChangeAspect="1"/>
          </p:cNvPicPr>
          <p:nvPr/>
        </p:nvPicPr>
        <p:blipFill>
          <a:blip r:embed="rId3"/>
          <a:stretch>
            <a:fillRect/>
          </a:stretch>
        </p:blipFill>
        <p:spPr>
          <a:xfrm>
            <a:off x="1430691" y="58590"/>
            <a:ext cx="9386566" cy="6718303"/>
          </a:xfrm>
          <a:prstGeom prst="rect">
            <a:avLst/>
          </a:prstGeom>
        </p:spPr>
      </p:pic>
      <p:sp>
        <p:nvSpPr>
          <p:cNvPr id="5" name="TextBox 4"/>
          <p:cNvSpPr txBox="1"/>
          <p:nvPr/>
        </p:nvSpPr>
        <p:spPr>
          <a:xfrm>
            <a:off x="1696823" y="6499894"/>
            <a:ext cx="2867965" cy="276999"/>
          </a:xfrm>
          <a:prstGeom prst="rect">
            <a:avLst/>
          </a:prstGeom>
          <a:noFill/>
        </p:spPr>
        <p:txBody>
          <a:bodyPr wrap="none" rtlCol="0">
            <a:spAutoFit/>
          </a:bodyPr>
          <a:lstStyle/>
          <a:p>
            <a:r>
              <a:rPr lang="en-US" sz="1200" dirty="0"/>
              <a:t>Source:  NYT Steve Rattner - 2016 in Charts</a:t>
            </a:r>
          </a:p>
        </p:txBody>
      </p:sp>
    </p:spTree>
    <p:extLst>
      <p:ext uri="{BB962C8B-B14F-4D97-AF65-F5344CB8AC3E}">
        <p14:creationId xmlns:p14="http://schemas.microsoft.com/office/powerpoint/2010/main" val="4191355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47</a:t>
            </a:fld>
            <a:endParaRPr lang="en-US" dirty="0"/>
          </a:p>
        </p:txBody>
      </p:sp>
      <p:sp>
        <p:nvSpPr>
          <p:cNvPr id="4" name="TextBox 3"/>
          <p:cNvSpPr txBox="1"/>
          <p:nvPr/>
        </p:nvSpPr>
        <p:spPr>
          <a:xfrm>
            <a:off x="4622163" y="259213"/>
            <a:ext cx="1209370" cy="584775"/>
          </a:xfrm>
          <a:prstGeom prst="rect">
            <a:avLst/>
          </a:prstGeom>
          <a:noFill/>
        </p:spPr>
        <p:txBody>
          <a:bodyPr wrap="none" rtlCol="0">
            <a:spAutoFit/>
          </a:bodyPr>
          <a:lstStyle/>
          <a:p>
            <a:r>
              <a:rPr lang="en-US" sz="3200" dirty="0"/>
              <a:t>Topics</a:t>
            </a:r>
          </a:p>
        </p:txBody>
      </p:sp>
      <p:sp>
        <p:nvSpPr>
          <p:cNvPr id="6" name="TextBox 5"/>
          <p:cNvSpPr txBox="1"/>
          <p:nvPr/>
        </p:nvSpPr>
        <p:spPr>
          <a:xfrm>
            <a:off x="788894" y="1401674"/>
            <a:ext cx="4613892" cy="4154984"/>
          </a:xfrm>
          <a:prstGeom prst="rect">
            <a:avLst/>
          </a:prstGeom>
          <a:noFill/>
        </p:spPr>
        <p:txBody>
          <a:bodyPr wrap="none" rtlCol="0">
            <a:spAutoFit/>
          </a:bodyPr>
          <a:lstStyle/>
          <a:p>
            <a:pPr marL="342900" indent="-342900">
              <a:buFont typeface="+mj-lt"/>
              <a:buAutoNum type="arabicPeriod"/>
            </a:pPr>
            <a:r>
              <a:rPr lang="en-US" sz="2400" dirty="0"/>
              <a:t>Response to the Great Recession</a:t>
            </a:r>
          </a:p>
          <a:p>
            <a:pPr marL="342900" indent="-342900">
              <a:buFont typeface="+mj-lt"/>
              <a:buAutoNum type="arabicPeriod"/>
            </a:pPr>
            <a:endParaRPr lang="en-US" sz="2400" dirty="0"/>
          </a:p>
          <a:p>
            <a:pPr marL="342900" indent="-342900">
              <a:buFont typeface="+mj-lt"/>
              <a:buAutoNum type="arabicPeriod"/>
            </a:pPr>
            <a:r>
              <a:rPr lang="en-US" sz="2400" dirty="0"/>
              <a:t>Fiscal policies</a:t>
            </a:r>
          </a:p>
          <a:p>
            <a:pPr marL="342900" indent="-342900">
              <a:buFont typeface="+mj-lt"/>
              <a:buAutoNum type="arabicPeriod"/>
            </a:pPr>
            <a:endParaRPr lang="en-US" sz="2400" dirty="0"/>
          </a:p>
          <a:p>
            <a:pPr marL="342900" indent="-342900">
              <a:buFont typeface="+mj-lt"/>
              <a:buAutoNum type="arabicPeriod"/>
            </a:pPr>
            <a:r>
              <a:rPr lang="en-US" sz="2400" dirty="0"/>
              <a:t>Economic Variables</a:t>
            </a:r>
          </a:p>
          <a:p>
            <a:pPr marL="342900" indent="-342900">
              <a:buFont typeface="+mj-lt"/>
              <a:buAutoNum type="arabicPeriod"/>
            </a:pPr>
            <a:endParaRPr lang="en-US" sz="2400" dirty="0"/>
          </a:p>
          <a:p>
            <a:pPr marL="342900" indent="-342900">
              <a:buFont typeface="+mj-lt"/>
              <a:buAutoNum type="arabicPeriod"/>
            </a:pPr>
            <a:r>
              <a:rPr lang="en-US" sz="2400" dirty="0"/>
              <a:t>Income Inequality</a:t>
            </a:r>
          </a:p>
          <a:p>
            <a:pPr marL="342900" indent="-342900">
              <a:buFont typeface="+mj-lt"/>
              <a:buAutoNum type="arabicPeriod"/>
            </a:pPr>
            <a:endParaRPr lang="en-US" sz="2400" dirty="0"/>
          </a:p>
          <a:p>
            <a:pPr marL="342900" indent="-342900">
              <a:buFont typeface="+mj-lt"/>
              <a:buAutoNum type="arabicPeriod"/>
            </a:pPr>
            <a:r>
              <a:rPr lang="en-US" sz="2400" dirty="0"/>
              <a:t>Appendix:  ACA / Obamacare</a:t>
            </a:r>
          </a:p>
          <a:p>
            <a:pPr marL="342900" indent="-342900">
              <a:buFont typeface="+mj-lt"/>
              <a:buAutoNum type="arabicPeriod"/>
            </a:pPr>
            <a:endParaRPr lang="en-US" sz="2400" dirty="0"/>
          </a:p>
          <a:p>
            <a:pPr marL="342900" indent="-342900">
              <a:buFont typeface="+mj-lt"/>
              <a:buAutoNum type="arabicPeriod"/>
            </a:pPr>
            <a:endParaRPr lang="en-US" sz="2400" dirty="0"/>
          </a:p>
        </p:txBody>
      </p:sp>
      <p:sp>
        <p:nvSpPr>
          <p:cNvPr id="8" name="Rectangle 7"/>
          <p:cNvSpPr/>
          <p:nvPr/>
        </p:nvSpPr>
        <p:spPr>
          <a:xfrm>
            <a:off x="681318" y="3525360"/>
            <a:ext cx="6293223" cy="5637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210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2437" y="1027109"/>
            <a:ext cx="8291038" cy="4783291"/>
          </a:xfrm>
          <a:prstGeom prst="rect">
            <a:avLst/>
          </a:prstGeom>
        </p:spPr>
      </p:pic>
      <p:sp>
        <p:nvSpPr>
          <p:cNvPr id="7" name="TextBox 6"/>
          <p:cNvSpPr txBox="1"/>
          <p:nvPr/>
        </p:nvSpPr>
        <p:spPr>
          <a:xfrm>
            <a:off x="918135" y="6356350"/>
            <a:ext cx="5669950" cy="461665"/>
          </a:xfrm>
          <a:prstGeom prst="rect">
            <a:avLst/>
          </a:prstGeom>
          <a:noFill/>
        </p:spPr>
        <p:txBody>
          <a:bodyPr wrap="none" rtlCol="0">
            <a:spAutoFit/>
          </a:bodyPr>
          <a:lstStyle/>
          <a:p>
            <a:r>
              <a:rPr lang="en-US" sz="1200" i="1" dirty="0"/>
              <a:t>Source: Piketty, Saez, Zucman: Distributional National Accounts (Nov 2016)</a:t>
            </a:r>
          </a:p>
          <a:p>
            <a:r>
              <a:rPr lang="en-US" sz="1200" i="1" dirty="0"/>
              <a:t>Larry Summers “It can be morning again for the world’s middle class” (FT / January 2015)</a:t>
            </a:r>
          </a:p>
        </p:txBody>
      </p:sp>
      <p:sp>
        <p:nvSpPr>
          <p:cNvPr id="2" name="Slide Number Placeholder 1"/>
          <p:cNvSpPr>
            <a:spLocks noGrp="1"/>
          </p:cNvSpPr>
          <p:nvPr>
            <p:ph type="sldNum" sz="quarter" idx="12"/>
          </p:nvPr>
        </p:nvSpPr>
        <p:spPr>
          <a:xfrm>
            <a:off x="9448800" y="6492875"/>
            <a:ext cx="2743200" cy="365125"/>
          </a:xfrm>
        </p:spPr>
        <p:txBody>
          <a:bodyPr/>
          <a:lstStyle/>
          <a:p>
            <a:fld id="{E4A4709E-203A-4E96-B96D-49A71B3DD14A}" type="slidenum">
              <a:rPr lang="en-US" smtClean="0"/>
              <a:t>48</a:t>
            </a:fld>
            <a:endParaRPr lang="en-US" dirty="0"/>
          </a:p>
        </p:txBody>
      </p:sp>
      <p:sp>
        <p:nvSpPr>
          <p:cNvPr id="3" name="TextBox 2"/>
          <p:cNvSpPr txBox="1"/>
          <p:nvPr/>
        </p:nvSpPr>
        <p:spPr>
          <a:xfrm>
            <a:off x="7895340" y="1480179"/>
            <a:ext cx="715260" cy="461665"/>
          </a:xfrm>
          <a:prstGeom prst="rect">
            <a:avLst/>
          </a:prstGeom>
          <a:noFill/>
        </p:spPr>
        <p:txBody>
          <a:bodyPr wrap="none" rtlCol="0">
            <a:spAutoFit/>
          </a:bodyPr>
          <a:lstStyle/>
          <a:p>
            <a:r>
              <a:rPr lang="en-US" sz="2400" dirty="0"/>
              <a:t>20%</a:t>
            </a:r>
          </a:p>
        </p:txBody>
      </p:sp>
      <p:sp>
        <p:nvSpPr>
          <p:cNvPr id="8" name="TextBox 7"/>
          <p:cNvSpPr txBox="1"/>
          <p:nvPr/>
        </p:nvSpPr>
        <p:spPr>
          <a:xfrm>
            <a:off x="7945740" y="4046826"/>
            <a:ext cx="715260" cy="461665"/>
          </a:xfrm>
          <a:prstGeom prst="rect">
            <a:avLst/>
          </a:prstGeom>
          <a:noFill/>
        </p:spPr>
        <p:txBody>
          <a:bodyPr wrap="none" rtlCol="0">
            <a:spAutoFit/>
          </a:bodyPr>
          <a:lstStyle/>
          <a:p>
            <a:r>
              <a:rPr lang="en-US" sz="2400" dirty="0"/>
              <a:t>12%</a:t>
            </a:r>
          </a:p>
        </p:txBody>
      </p:sp>
      <p:sp>
        <p:nvSpPr>
          <p:cNvPr id="4" name="TextBox 3"/>
          <p:cNvSpPr txBox="1"/>
          <p:nvPr/>
        </p:nvSpPr>
        <p:spPr>
          <a:xfrm>
            <a:off x="9114503" y="1751484"/>
            <a:ext cx="2808697"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a:t>At 1979 levels of income inequality, the bottom 80% of families would have $11,000 more per year in income.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U.S. is 30</a:t>
            </a:r>
            <a:r>
              <a:rPr lang="en-US" baseline="30000" dirty="0"/>
              <a:t>th</a:t>
            </a:r>
            <a:r>
              <a:rPr lang="en-US" dirty="0"/>
              <a:t> percentile globally on income inequality.</a:t>
            </a:r>
          </a:p>
        </p:txBody>
      </p:sp>
      <p:sp>
        <p:nvSpPr>
          <p:cNvPr id="5" name="TextBox 4"/>
          <p:cNvSpPr txBox="1"/>
          <p:nvPr/>
        </p:nvSpPr>
        <p:spPr>
          <a:xfrm>
            <a:off x="4450520" y="139860"/>
            <a:ext cx="3852850" cy="523220"/>
          </a:xfrm>
          <a:prstGeom prst="rect">
            <a:avLst/>
          </a:prstGeom>
          <a:noFill/>
        </p:spPr>
        <p:txBody>
          <a:bodyPr wrap="none" rtlCol="0">
            <a:spAutoFit/>
          </a:bodyPr>
          <a:lstStyle/>
          <a:p>
            <a:r>
              <a:rPr lang="en-US" sz="2800" dirty="0"/>
              <a:t>Income Inequality Trends</a:t>
            </a:r>
          </a:p>
        </p:txBody>
      </p:sp>
    </p:spTree>
    <p:extLst>
      <p:ext uri="{BB962C8B-B14F-4D97-AF65-F5344CB8AC3E}">
        <p14:creationId xmlns:p14="http://schemas.microsoft.com/office/powerpoint/2010/main" val="3981099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777" y="151002"/>
            <a:ext cx="10879451" cy="6199464"/>
          </a:xfrm>
          <a:prstGeom prst="rect">
            <a:avLst/>
          </a:prstGeom>
        </p:spPr>
      </p:pic>
      <p:sp>
        <p:nvSpPr>
          <p:cNvPr id="3" name="Slide Number Placeholder 2"/>
          <p:cNvSpPr>
            <a:spLocks noGrp="1"/>
          </p:cNvSpPr>
          <p:nvPr>
            <p:ph type="sldNum" sz="quarter" idx="12"/>
          </p:nvPr>
        </p:nvSpPr>
        <p:spPr>
          <a:xfrm>
            <a:off x="9448800" y="6492875"/>
            <a:ext cx="2743200" cy="365125"/>
          </a:xfrm>
        </p:spPr>
        <p:txBody>
          <a:bodyPr/>
          <a:lstStyle/>
          <a:p>
            <a:fld id="{E4A4709E-203A-4E96-B96D-49A71B3DD14A}" type="slidenum">
              <a:rPr lang="en-US" smtClean="0"/>
              <a:t>49</a:t>
            </a:fld>
            <a:endParaRPr lang="en-US" dirty="0"/>
          </a:p>
        </p:txBody>
      </p:sp>
    </p:spTree>
    <p:extLst>
      <p:ext uri="{BB962C8B-B14F-4D97-AF65-F5344CB8AC3E}">
        <p14:creationId xmlns:p14="http://schemas.microsoft.com/office/powerpoint/2010/main" val="68584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74240"/>
            <a:ext cx="2743200" cy="365125"/>
          </a:xfrm>
        </p:spPr>
        <p:txBody>
          <a:bodyPr/>
          <a:lstStyle/>
          <a:p>
            <a:fld id="{E4A4709E-203A-4E96-B96D-49A71B3DD14A}" type="slidenum">
              <a:rPr lang="en-US" smtClean="0"/>
              <a:t>5</a:t>
            </a:fld>
            <a:endParaRPr lang="en-US" dirty="0"/>
          </a:p>
        </p:txBody>
      </p:sp>
      <p:cxnSp>
        <p:nvCxnSpPr>
          <p:cNvPr id="6" name="Straight Connector 5"/>
          <p:cNvCxnSpPr>
            <a:cxnSpLocks/>
          </p:cNvCxnSpPr>
          <p:nvPr/>
        </p:nvCxnSpPr>
        <p:spPr>
          <a:xfrm>
            <a:off x="6084000" y="58763"/>
            <a:ext cx="24759" cy="6751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9725" y="3427200"/>
            <a:ext cx="12172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344781" y="3484747"/>
            <a:ext cx="5546886" cy="3325067"/>
          </a:xfrm>
          <a:prstGeom prst="rect">
            <a:avLst/>
          </a:prstGeom>
        </p:spPr>
      </p:pic>
      <p:pic>
        <p:nvPicPr>
          <p:cNvPr id="13" name="Picture 12"/>
          <p:cNvPicPr>
            <a:picLocks noChangeAspect="1"/>
          </p:cNvPicPr>
          <p:nvPr/>
        </p:nvPicPr>
        <p:blipFill>
          <a:blip r:embed="rId4"/>
          <a:stretch>
            <a:fillRect/>
          </a:stretch>
        </p:blipFill>
        <p:spPr>
          <a:xfrm>
            <a:off x="6278401" y="3484747"/>
            <a:ext cx="5467200" cy="3297072"/>
          </a:xfrm>
          <a:prstGeom prst="rect">
            <a:avLst/>
          </a:prstGeom>
        </p:spPr>
      </p:pic>
      <p:cxnSp>
        <p:nvCxnSpPr>
          <p:cNvPr id="15" name="Straight Connector 14"/>
          <p:cNvCxnSpPr>
            <a:cxnSpLocks/>
          </p:cNvCxnSpPr>
          <p:nvPr/>
        </p:nvCxnSpPr>
        <p:spPr>
          <a:xfrm>
            <a:off x="19725" y="3427200"/>
            <a:ext cx="12172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27932" y="3981742"/>
            <a:ext cx="1600117" cy="830997"/>
          </a:xfrm>
          <a:prstGeom prst="rect">
            <a:avLst/>
          </a:prstGeom>
          <a:noFill/>
        </p:spPr>
        <p:txBody>
          <a:bodyPr wrap="none" rtlCol="0">
            <a:spAutoFit/>
          </a:bodyPr>
          <a:lstStyle/>
          <a:p>
            <a:pPr algn="ctr"/>
            <a:r>
              <a:rPr lang="en-US" sz="2400" dirty="0" smtClean="0"/>
              <a:t>Household </a:t>
            </a:r>
            <a:endParaRPr lang="en-US" sz="2400" dirty="0"/>
          </a:p>
          <a:p>
            <a:pPr algn="ctr"/>
            <a:r>
              <a:rPr lang="en-US" sz="2400" dirty="0"/>
              <a:t>Net Worth</a:t>
            </a:r>
          </a:p>
        </p:txBody>
      </p:sp>
      <p:sp>
        <p:nvSpPr>
          <p:cNvPr id="19" name="TextBox 18"/>
          <p:cNvSpPr txBox="1"/>
          <p:nvPr/>
        </p:nvSpPr>
        <p:spPr>
          <a:xfrm>
            <a:off x="9380702" y="3832643"/>
            <a:ext cx="2243884" cy="830997"/>
          </a:xfrm>
          <a:prstGeom prst="rect">
            <a:avLst/>
          </a:prstGeom>
          <a:noFill/>
        </p:spPr>
        <p:txBody>
          <a:bodyPr wrap="none" rtlCol="0">
            <a:spAutoFit/>
          </a:bodyPr>
          <a:lstStyle/>
          <a:p>
            <a:pPr algn="ctr"/>
            <a:r>
              <a:rPr lang="en-US" sz="2400" dirty="0"/>
              <a:t>Financial System</a:t>
            </a:r>
          </a:p>
          <a:p>
            <a:pPr algn="ctr"/>
            <a:r>
              <a:rPr lang="en-US" sz="2400" dirty="0"/>
              <a:t> Stress</a:t>
            </a:r>
          </a:p>
        </p:txBody>
      </p:sp>
      <p:pic>
        <p:nvPicPr>
          <p:cNvPr id="4" name="Picture 3"/>
          <p:cNvPicPr>
            <a:picLocks noChangeAspect="1"/>
          </p:cNvPicPr>
          <p:nvPr/>
        </p:nvPicPr>
        <p:blipFill>
          <a:blip r:embed="rId5"/>
          <a:stretch>
            <a:fillRect/>
          </a:stretch>
        </p:blipFill>
        <p:spPr>
          <a:xfrm>
            <a:off x="6259201" y="74147"/>
            <a:ext cx="5486400" cy="3305175"/>
          </a:xfrm>
          <a:prstGeom prst="rect">
            <a:avLst/>
          </a:prstGeom>
        </p:spPr>
      </p:pic>
      <p:sp>
        <p:nvSpPr>
          <p:cNvPr id="17" name="TextBox 16"/>
          <p:cNvSpPr txBox="1"/>
          <p:nvPr/>
        </p:nvSpPr>
        <p:spPr>
          <a:xfrm>
            <a:off x="10899579" y="28399"/>
            <a:ext cx="725007" cy="461665"/>
          </a:xfrm>
          <a:prstGeom prst="rect">
            <a:avLst/>
          </a:prstGeom>
          <a:noFill/>
        </p:spPr>
        <p:txBody>
          <a:bodyPr wrap="none" rtlCol="0">
            <a:spAutoFit/>
          </a:bodyPr>
          <a:lstStyle/>
          <a:p>
            <a:r>
              <a:rPr lang="en-US" sz="2400" dirty="0"/>
              <a:t>Jobs</a:t>
            </a:r>
          </a:p>
        </p:txBody>
      </p:sp>
      <p:sp>
        <p:nvSpPr>
          <p:cNvPr id="5" name="TextBox 4"/>
          <p:cNvSpPr txBox="1"/>
          <p:nvPr/>
        </p:nvSpPr>
        <p:spPr>
          <a:xfrm>
            <a:off x="9804877" y="2121177"/>
            <a:ext cx="1940724" cy="830997"/>
          </a:xfrm>
          <a:prstGeom prst="rect">
            <a:avLst/>
          </a:prstGeom>
          <a:noFill/>
        </p:spPr>
        <p:txBody>
          <a:bodyPr wrap="none" rtlCol="0">
            <a:spAutoFit/>
          </a:bodyPr>
          <a:lstStyle/>
          <a:p>
            <a:r>
              <a:rPr lang="en-US" sz="2400" dirty="0"/>
              <a:t>+8m pre-crisis</a:t>
            </a:r>
          </a:p>
          <a:p>
            <a:r>
              <a:rPr lang="en-US" sz="2400" dirty="0"/>
              <a:t>+16m trough</a:t>
            </a:r>
          </a:p>
        </p:txBody>
      </p:sp>
      <p:sp>
        <p:nvSpPr>
          <p:cNvPr id="20" name="TextBox 19"/>
          <p:cNvSpPr txBox="1"/>
          <p:nvPr/>
        </p:nvSpPr>
        <p:spPr>
          <a:xfrm>
            <a:off x="3692383" y="5707441"/>
            <a:ext cx="2001638" cy="830997"/>
          </a:xfrm>
          <a:prstGeom prst="rect">
            <a:avLst/>
          </a:prstGeom>
          <a:noFill/>
        </p:spPr>
        <p:txBody>
          <a:bodyPr wrap="none" rtlCol="0">
            <a:spAutoFit/>
          </a:bodyPr>
          <a:lstStyle/>
          <a:p>
            <a:r>
              <a:rPr lang="en-US" sz="2400" dirty="0"/>
              <a:t>+24T pre-crisis</a:t>
            </a:r>
          </a:p>
          <a:p>
            <a:r>
              <a:rPr lang="en-US" sz="2400" dirty="0"/>
              <a:t>+36T trough</a:t>
            </a:r>
          </a:p>
        </p:txBody>
      </p:sp>
      <p:pic>
        <p:nvPicPr>
          <p:cNvPr id="8" name="Picture 7"/>
          <p:cNvPicPr>
            <a:picLocks noChangeAspect="1"/>
          </p:cNvPicPr>
          <p:nvPr/>
        </p:nvPicPr>
        <p:blipFill>
          <a:blip r:embed="rId6"/>
          <a:stretch>
            <a:fillRect/>
          </a:stretch>
        </p:blipFill>
        <p:spPr>
          <a:xfrm>
            <a:off x="337652" y="91722"/>
            <a:ext cx="5403276" cy="3262560"/>
          </a:xfrm>
          <a:prstGeom prst="rect">
            <a:avLst/>
          </a:prstGeom>
        </p:spPr>
      </p:pic>
      <p:sp>
        <p:nvSpPr>
          <p:cNvPr id="16" name="TextBox 15"/>
          <p:cNvSpPr txBox="1"/>
          <p:nvPr/>
        </p:nvSpPr>
        <p:spPr>
          <a:xfrm>
            <a:off x="4450638" y="74147"/>
            <a:ext cx="1328633" cy="461665"/>
          </a:xfrm>
          <a:prstGeom prst="rect">
            <a:avLst/>
          </a:prstGeom>
          <a:noFill/>
        </p:spPr>
        <p:txBody>
          <a:bodyPr wrap="none" rtlCol="0">
            <a:spAutoFit/>
          </a:bodyPr>
          <a:lstStyle/>
          <a:p>
            <a:r>
              <a:rPr lang="en-US" sz="2400" dirty="0"/>
              <a:t>Real GDP</a:t>
            </a:r>
          </a:p>
        </p:txBody>
      </p:sp>
      <p:sp>
        <p:nvSpPr>
          <p:cNvPr id="7" name="TextBox 6"/>
          <p:cNvSpPr txBox="1"/>
          <p:nvPr/>
        </p:nvSpPr>
        <p:spPr>
          <a:xfrm>
            <a:off x="3635868" y="2101679"/>
            <a:ext cx="2078582" cy="830997"/>
          </a:xfrm>
          <a:prstGeom prst="rect">
            <a:avLst/>
          </a:prstGeom>
          <a:noFill/>
        </p:spPr>
        <p:txBody>
          <a:bodyPr wrap="none" rtlCol="0">
            <a:spAutoFit/>
          </a:bodyPr>
          <a:lstStyle/>
          <a:p>
            <a:r>
              <a:rPr lang="en-US" sz="2400" dirty="0"/>
              <a:t>+1.8T pre-crisis</a:t>
            </a:r>
          </a:p>
          <a:p>
            <a:r>
              <a:rPr lang="en-US" sz="2400" dirty="0"/>
              <a:t>+2.4T trough</a:t>
            </a:r>
          </a:p>
        </p:txBody>
      </p:sp>
    </p:spTree>
    <p:extLst>
      <p:ext uri="{BB962C8B-B14F-4D97-AF65-F5344CB8AC3E}">
        <p14:creationId xmlns:p14="http://schemas.microsoft.com/office/powerpoint/2010/main" val="811112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5779" y="448108"/>
            <a:ext cx="11492910" cy="5740256"/>
          </a:xfrm>
          <a:prstGeom prst="rect">
            <a:avLst/>
          </a:prstGeom>
        </p:spPr>
      </p:pic>
      <p:sp>
        <p:nvSpPr>
          <p:cNvPr id="2" name="Slide Number Placeholder 1"/>
          <p:cNvSpPr>
            <a:spLocks noGrp="1"/>
          </p:cNvSpPr>
          <p:nvPr>
            <p:ph type="sldNum" sz="quarter" idx="12"/>
          </p:nvPr>
        </p:nvSpPr>
        <p:spPr>
          <a:xfrm>
            <a:off x="9448800" y="6461206"/>
            <a:ext cx="2743200" cy="365125"/>
          </a:xfrm>
        </p:spPr>
        <p:txBody>
          <a:bodyPr/>
          <a:lstStyle/>
          <a:p>
            <a:fld id="{E4A4709E-203A-4E96-B96D-49A71B3DD14A}" type="slidenum">
              <a:rPr lang="en-US" smtClean="0"/>
              <a:t>50</a:t>
            </a:fld>
            <a:endParaRPr lang="en-US" dirty="0"/>
          </a:p>
        </p:txBody>
      </p:sp>
      <p:sp>
        <p:nvSpPr>
          <p:cNvPr id="4" name="TextBox 3"/>
          <p:cNvSpPr txBox="1"/>
          <p:nvPr/>
        </p:nvSpPr>
        <p:spPr>
          <a:xfrm>
            <a:off x="415779" y="6406684"/>
            <a:ext cx="5096845" cy="307777"/>
          </a:xfrm>
          <a:prstGeom prst="rect">
            <a:avLst/>
          </a:prstGeom>
          <a:noFill/>
        </p:spPr>
        <p:txBody>
          <a:bodyPr wrap="none" rtlCol="0">
            <a:spAutoFit/>
          </a:bodyPr>
          <a:lstStyle/>
          <a:p>
            <a:r>
              <a:rPr lang="en-US" sz="1400" i="1" dirty="0"/>
              <a:t>CBO: The Distribution of Household Income and Federal Taxes, 2013</a:t>
            </a:r>
          </a:p>
        </p:txBody>
      </p:sp>
      <p:sp>
        <p:nvSpPr>
          <p:cNvPr id="5" name="TextBox 4"/>
          <p:cNvSpPr txBox="1"/>
          <p:nvPr/>
        </p:nvSpPr>
        <p:spPr>
          <a:xfrm>
            <a:off x="10088855" y="280122"/>
            <a:ext cx="1819834" cy="1323439"/>
          </a:xfrm>
          <a:prstGeom prst="rect">
            <a:avLst/>
          </a:prstGeom>
          <a:solidFill>
            <a:schemeClr val="bg1"/>
          </a:solidFill>
        </p:spPr>
        <p:txBody>
          <a:bodyPr wrap="square" rtlCol="0">
            <a:spAutoFit/>
          </a:bodyPr>
          <a:lstStyle/>
          <a:p>
            <a:pPr algn="ctr"/>
            <a:r>
              <a:rPr lang="en-US" sz="2000" dirty="0"/>
              <a:t>2013: Obama allows Bush tax cuts to expire for top 1%</a:t>
            </a:r>
          </a:p>
        </p:txBody>
      </p:sp>
    </p:spTree>
    <p:extLst>
      <p:ext uri="{BB962C8B-B14F-4D97-AF65-F5344CB8AC3E}">
        <p14:creationId xmlns:p14="http://schemas.microsoft.com/office/powerpoint/2010/main" val="596672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18916" y="418180"/>
            <a:ext cx="6721577" cy="4202457"/>
          </a:xfrm>
          <a:prstGeom prst="rect">
            <a:avLst/>
          </a:prstGeom>
        </p:spPr>
      </p:pic>
      <p:sp>
        <p:nvSpPr>
          <p:cNvPr id="2" name="TextBox 1"/>
          <p:cNvSpPr txBox="1"/>
          <p:nvPr/>
        </p:nvSpPr>
        <p:spPr>
          <a:xfrm>
            <a:off x="168357" y="539639"/>
            <a:ext cx="4946400" cy="6001643"/>
          </a:xfrm>
          <a:prstGeom prst="rect">
            <a:avLst/>
          </a:prstGeom>
          <a:noFill/>
        </p:spPr>
        <p:txBody>
          <a:bodyPr wrap="square" rtlCol="0">
            <a:spAutoFit/>
          </a:bodyPr>
          <a:lstStyle/>
          <a:p>
            <a:r>
              <a:rPr lang="en-US" sz="2400" u="sng" dirty="0"/>
              <a:t>After-tax</a:t>
            </a:r>
          </a:p>
          <a:p>
            <a:pPr marL="285750" indent="-285750">
              <a:buFont typeface="Wingdings" panose="05000000000000000000" pitchFamily="2" charset="2"/>
              <a:buChar char="§"/>
            </a:pPr>
            <a:r>
              <a:rPr lang="en-US" sz="2400" dirty="0"/>
              <a:t>ACA reduces after-tax income inequality by raising taxes on the top 5% and providing subsidies to lower-income persons. This chart also includes effect of letting Bush tax cuts expire for the top 1%.</a:t>
            </a:r>
          </a:p>
          <a:p>
            <a:endParaRPr lang="en-US" sz="2400" dirty="0"/>
          </a:p>
          <a:p>
            <a:r>
              <a:rPr lang="en-US" sz="2400" u="sng" dirty="0"/>
              <a:t>Pre-tax</a:t>
            </a:r>
          </a:p>
          <a:p>
            <a:pPr marL="285750" indent="-285750">
              <a:buFont typeface="Wingdings" panose="05000000000000000000" pitchFamily="2" charset="2"/>
              <a:buChar char="§"/>
            </a:pPr>
            <a:r>
              <a:rPr lang="en-US" sz="2400" dirty="0"/>
              <a:t>Efforts to raise federal minimum wage blocked</a:t>
            </a:r>
          </a:p>
          <a:p>
            <a:pPr marL="285750" indent="-285750">
              <a:buFont typeface="Wingdings" panose="05000000000000000000" pitchFamily="2" charset="2"/>
              <a:buChar char="§"/>
            </a:pPr>
            <a:r>
              <a:rPr lang="en-US" sz="2400" dirty="0"/>
              <a:t>Union membership rates continued falling</a:t>
            </a:r>
          </a:p>
          <a:p>
            <a:pPr marL="285750" indent="-285750">
              <a:buFont typeface="Wingdings" panose="05000000000000000000" pitchFamily="2" charset="2"/>
              <a:buChar char="§"/>
            </a:pPr>
            <a:r>
              <a:rPr lang="en-US" sz="2400" dirty="0"/>
              <a:t>Infrastructure stimulus reduced and delayed until late 2015</a:t>
            </a:r>
          </a:p>
          <a:p>
            <a:pPr marL="285750" indent="-285750">
              <a:buFont typeface="Wingdings" panose="05000000000000000000" pitchFamily="2" charset="2"/>
              <a:buChar char="§"/>
            </a:pPr>
            <a:r>
              <a:rPr lang="en-US" sz="2400" dirty="0"/>
              <a:t>Overtime regulations blocked</a:t>
            </a:r>
          </a:p>
        </p:txBody>
      </p:sp>
      <p:sp>
        <p:nvSpPr>
          <p:cNvPr id="4"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51</a:t>
            </a:fld>
            <a:endParaRPr lang="en-US" dirty="0"/>
          </a:p>
        </p:txBody>
      </p:sp>
    </p:spTree>
    <p:extLst>
      <p:ext uri="{BB962C8B-B14F-4D97-AF65-F5344CB8AC3E}">
        <p14:creationId xmlns:p14="http://schemas.microsoft.com/office/powerpoint/2010/main" val="3826480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52</a:t>
            </a:fld>
            <a:endParaRPr lang="en-US" dirty="0"/>
          </a:p>
        </p:txBody>
      </p:sp>
      <p:sp>
        <p:nvSpPr>
          <p:cNvPr id="4" name="TextBox 3"/>
          <p:cNvSpPr txBox="1"/>
          <p:nvPr/>
        </p:nvSpPr>
        <p:spPr>
          <a:xfrm>
            <a:off x="4622163" y="259213"/>
            <a:ext cx="1209370" cy="584775"/>
          </a:xfrm>
          <a:prstGeom prst="rect">
            <a:avLst/>
          </a:prstGeom>
          <a:noFill/>
        </p:spPr>
        <p:txBody>
          <a:bodyPr wrap="none" rtlCol="0">
            <a:spAutoFit/>
          </a:bodyPr>
          <a:lstStyle/>
          <a:p>
            <a:r>
              <a:rPr lang="en-US" sz="3200" dirty="0"/>
              <a:t>Topics</a:t>
            </a:r>
          </a:p>
        </p:txBody>
      </p:sp>
      <p:sp>
        <p:nvSpPr>
          <p:cNvPr id="6" name="TextBox 5"/>
          <p:cNvSpPr txBox="1"/>
          <p:nvPr/>
        </p:nvSpPr>
        <p:spPr>
          <a:xfrm>
            <a:off x="788894" y="1401674"/>
            <a:ext cx="4613892" cy="4154984"/>
          </a:xfrm>
          <a:prstGeom prst="rect">
            <a:avLst/>
          </a:prstGeom>
          <a:noFill/>
        </p:spPr>
        <p:txBody>
          <a:bodyPr wrap="none" rtlCol="0">
            <a:spAutoFit/>
          </a:bodyPr>
          <a:lstStyle/>
          <a:p>
            <a:pPr marL="342900" indent="-342900">
              <a:buFont typeface="+mj-lt"/>
              <a:buAutoNum type="arabicPeriod"/>
            </a:pPr>
            <a:r>
              <a:rPr lang="en-US" sz="2400" dirty="0"/>
              <a:t>Response to the Great Recession</a:t>
            </a:r>
          </a:p>
          <a:p>
            <a:pPr marL="342900" indent="-342900">
              <a:buFont typeface="+mj-lt"/>
              <a:buAutoNum type="arabicPeriod"/>
            </a:pPr>
            <a:endParaRPr lang="en-US" sz="2400" dirty="0"/>
          </a:p>
          <a:p>
            <a:pPr marL="342900" indent="-342900">
              <a:buFont typeface="+mj-lt"/>
              <a:buAutoNum type="arabicPeriod"/>
            </a:pPr>
            <a:r>
              <a:rPr lang="en-US" sz="2400" dirty="0"/>
              <a:t>Fiscal policies</a:t>
            </a:r>
          </a:p>
          <a:p>
            <a:pPr marL="342900" indent="-342900">
              <a:buFont typeface="+mj-lt"/>
              <a:buAutoNum type="arabicPeriod"/>
            </a:pPr>
            <a:endParaRPr lang="en-US" sz="2400" dirty="0"/>
          </a:p>
          <a:p>
            <a:pPr marL="342900" indent="-342900">
              <a:buFont typeface="+mj-lt"/>
              <a:buAutoNum type="arabicPeriod"/>
            </a:pPr>
            <a:r>
              <a:rPr lang="en-US" sz="2400" dirty="0"/>
              <a:t>Economic Variables</a:t>
            </a:r>
          </a:p>
          <a:p>
            <a:pPr marL="342900" indent="-342900">
              <a:buFont typeface="+mj-lt"/>
              <a:buAutoNum type="arabicPeriod"/>
            </a:pPr>
            <a:endParaRPr lang="en-US" sz="2400" dirty="0"/>
          </a:p>
          <a:p>
            <a:pPr marL="342900" indent="-342900">
              <a:buFont typeface="+mj-lt"/>
              <a:buAutoNum type="arabicPeriod"/>
            </a:pPr>
            <a:r>
              <a:rPr lang="en-US" sz="2400" dirty="0"/>
              <a:t>Income Inequality</a:t>
            </a:r>
          </a:p>
          <a:p>
            <a:pPr marL="342900" indent="-342900">
              <a:buFont typeface="+mj-lt"/>
              <a:buAutoNum type="arabicPeriod"/>
            </a:pPr>
            <a:endParaRPr lang="en-US" sz="2400" dirty="0"/>
          </a:p>
          <a:p>
            <a:pPr marL="342900" indent="-342900">
              <a:buFont typeface="+mj-lt"/>
              <a:buAutoNum type="arabicPeriod"/>
            </a:pPr>
            <a:r>
              <a:rPr lang="en-US" sz="2400" dirty="0"/>
              <a:t>Appendix:  ACA / Obamacare</a:t>
            </a:r>
          </a:p>
          <a:p>
            <a:pPr marL="342900" indent="-342900">
              <a:buFont typeface="+mj-lt"/>
              <a:buAutoNum type="arabicPeriod"/>
            </a:pPr>
            <a:endParaRPr lang="en-US" sz="2400" dirty="0"/>
          </a:p>
          <a:p>
            <a:pPr marL="342900" indent="-342900">
              <a:buFont typeface="+mj-lt"/>
              <a:buAutoNum type="arabicPeriod"/>
            </a:pPr>
            <a:endParaRPr lang="en-US" sz="2400" dirty="0"/>
          </a:p>
        </p:txBody>
      </p:sp>
      <p:sp>
        <p:nvSpPr>
          <p:cNvPr id="8" name="Rectangle 7"/>
          <p:cNvSpPr/>
          <p:nvPr/>
        </p:nvSpPr>
        <p:spPr>
          <a:xfrm>
            <a:off x="681318" y="4313298"/>
            <a:ext cx="6293223" cy="5637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714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80962" y="2431915"/>
            <a:ext cx="3696510" cy="1446550"/>
          </a:xfrm>
          <a:prstGeom prst="rect">
            <a:avLst/>
          </a:prstGeom>
          <a:noFill/>
        </p:spPr>
        <p:txBody>
          <a:bodyPr wrap="square" rtlCol="0">
            <a:spAutoFit/>
          </a:bodyPr>
          <a:lstStyle/>
          <a:p>
            <a:r>
              <a:rPr lang="en-US" sz="4400" dirty="0"/>
              <a:t>Joe, how big a deal is this?</a:t>
            </a:r>
          </a:p>
        </p:txBody>
      </p:sp>
      <p:pic>
        <p:nvPicPr>
          <p:cNvPr id="1026" name="Picture 2" descr="Image result for joe biden big fucking d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45" y="852790"/>
            <a:ext cx="7300610" cy="48670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86392" y="5982511"/>
            <a:ext cx="2474908" cy="523220"/>
          </a:xfrm>
          <a:prstGeom prst="rect">
            <a:avLst/>
          </a:prstGeom>
          <a:noFill/>
        </p:spPr>
        <p:txBody>
          <a:bodyPr wrap="none" rtlCol="0">
            <a:spAutoFit/>
          </a:bodyPr>
          <a:lstStyle/>
          <a:p>
            <a:r>
              <a:rPr lang="en-US" sz="2800" dirty="0"/>
              <a:t>March 23, 2010</a:t>
            </a:r>
          </a:p>
        </p:txBody>
      </p:sp>
      <p:sp>
        <p:nvSpPr>
          <p:cNvPr id="7"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53</a:t>
            </a:fld>
            <a:endParaRPr lang="en-US" dirty="0"/>
          </a:p>
        </p:txBody>
      </p:sp>
    </p:spTree>
    <p:extLst>
      <p:ext uri="{BB962C8B-B14F-4D97-AF65-F5344CB8AC3E}">
        <p14:creationId xmlns:p14="http://schemas.microsoft.com/office/powerpoint/2010/main" val="1668654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23" y="871350"/>
            <a:ext cx="11662167" cy="7048083"/>
          </a:xfrm>
          <a:prstGeom prst="rect">
            <a:avLst/>
          </a:prstGeom>
          <a:noFill/>
        </p:spPr>
        <p:txBody>
          <a:bodyPr wrap="none" rtlCol="0">
            <a:spAutoFit/>
          </a:bodyPr>
          <a:lstStyle/>
          <a:p>
            <a:pPr marL="514350" indent="-514350">
              <a:lnSpc>
                <a:spcPct val="150000"/>
              </a:lnSpc>
              <a:buFont typeface="+mj-lt"/>
              <a:buAutoNum type="arabicPeriod"/>
            </a:pPr>
            <a:r>
              <a:rPr lang="en-US" sz="2800" dirty="0"/>
              <a:t>20+ million covered via exchanges and Medicaid expansion</a:t>
            </a:r>
          </a:p>
          <a:p>
            <a:pPr marL="514350" indent="-514350">
              <a:lnSpc>
                <a:spcPct val="150000"/>
              </a:lnSpc>
              <a:buFont typeface="+mj-lt"/>
              <a:buAutoNum type="arabicPeriod"/>
            </a:pPr>
            <a:r>
              <a:rPr lang="en-US" sz="2800" dirty="0"/>
              <a:t>Uninsured rate fell from 16% in 2010 to 9% by 2016</a:t>
            </a:r>
          </a:p>
          <a:p>
            <a:pPr marL="514350" indent="-514350">
              <a:lnSpc>
                <a:spcPct val="150000"/>
              </a:lnSpc>
              <a:buFont typeface="+mj-lt"/>
              <a:buAutoNum type="arabicPeriod"/>
            </a:pPr>
            <a:r>
              <a:rPr lang="en-US" sz="2800" dirty="0"/>
              <a:t>G</a:t>
            </a:r>
            <a:r>
              <a:rPr lang="en-US" sz="2800" i="1" dirty="0"/>
              <a:t>uaranteed issue: </a:t>
            </a:r>
            <a:r>
              <a:rPr lang="en-US" sz="2800" dirty="0"/>
              <a:t>Prohibits discrimination based on pre-existing conditions</a:t>
            </a:r>
          </a:p>
          <a:p>
            <a:pPr marL="514350" indent="-514350">
              <a:lnSpc>
                <a:spcPct val="150000"/>
              </a:lnSpc>
              <a:buFont typeface="+mj-lt"/>
              <a:buAutoNum type="arabicPeriod"/>
            </a:pPr>
            <a:r>
              <a:rPr lang="en-US" sz="2800" dirty="0"/>
              <a:t>Provides </a:t>
            </a:r>
            <a:r>
              <a:rPr lang="en-US" sz="2800" i="1" dirty="0"/>
              <a:t>subsidies</a:t>
            </a:r>
            <a:r>
              <a:rPr lang="en-US" sz="2800" dirty="0"/>
              <a:t> for lower income individuals (~10 million)</a:t>
            </a:r>
          </a:p>
          <a:p>
            <a:pPr marL="514350" indent="-514350">
              <a:lnSpc>
                <a:spcPct val="150000"/>
              </a:lnSpc>
              <a:buFont typeface="+mj-lt"/>
              <a:buAutoNum type="arabicPeriod"/>
            </a:pPr>
            <a:r>
              <a:rPr lang="en-US" sz="2800" dirty="0"/>
              <a:t>Individual </a:t>
            </a:r>
            <a:r>
              <a:rPr lang="en-US" sz="2800" i="1" dirty="0"/>
              <a:t>mandate</a:t>
            </a:r>
            <a:r>
              <a:rPr lang="en-US" sz="2800" dirty="0"/>
              <a:t>:  All persons must have insurance or pay penalty</a:t>
            </a:r>
          </a:p>
          <a:p>
            <a:pPr marL="514350" indent="-514350">
              <a:lnSpc>
                <a:spcPct val="150000"/>
              </a:lnSpc>
              <a:buFont typeface="+mj-lt"/>
              <a:buAutoNum type="arabicPeriod"/>
            </a:pPr>
            <a:r>
              <a:rPr lang="en-US" sz="2800" dirty="0"/>
              <a:t>Employer mandate:  Businesses with &gt; 50 employees provide or pay</a:t>
            </a:r>
          </a:p>
          <a:p>
            <a:pPr marL="514350" indent="-514350">
              <a:lnSpc>
                <a:spcPct val="150000"/>
              </a:lnSpc>
              <a:buFont typeface="+mj-lt"/>
              <a:buAutoNum type="arabicPeriod"/>
            </a:pPr>
            <a:r>
              <a:rPr lang="en-US" sz="2800" dirty="0"/>
              <a:t>Persons under 26 years old can be covered by parent’s insurance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2800" dirty="0"/>
          </a:p>
          <a:p>
            <a:endParaRPr lang="en-US" dirty="0"/>
          </a:p>
        </p:txBody>
      </p:sp>
      <p:sp>
        <p:nvSpPr>
          <p:cNvPr id="3" name="TextBox 2"/>
          <p:cNvSpPr txBox="1"/>
          <p:nvPr/>
        </p:nvSpPr>
        <p:spPr>
          <a:xfrm>
            <a:off x="3156733" y="195029"/>
            <a:ext cx="4823565" cy="584775"/>
          </a:xfrm>
          <a:prstGeom prst="rect">
            <a:avLst/>
          </a:prstGeom>
          <a:noFill/>
        </p:spPr>
        <p:txBody>
          <a:bodyPr wrap="none" rtlCol="0">
            <a:spAutoFit/>
          </a:bodyPr>
          <a:lstStyle/>
          <a:p>
            <a:r>
              <a:rPr lang="en-US" sz="3200" dirty="0"/>
              <a:t>ACA / Obamacare Summary</a:t>
            </a:r>
          </a:p>
        </p:txBody>
      </p:sp>
      <p:sp>
        <p:nvSpPr>
          <p:cNvPr id="4" name="Slide Number Placeholder 1"/>
          <p:cNvSpPr>
            <a:spLocks noGrp="1"/>
          </p:cNvSpPr>
          <p:nvPr>
            <p:ph type="sldNum" sz="quarter" idx="12"/>
          </p:nvPr>
        </p:nvSpPr>
        <p:spPr>
          <a:xfrm>
            <a:off x="9448800" y="6430733"/>
            <a:ext cx="2743200" cy="365125"/>
          </a:xfrm>
        </p:spPr>
        <p:txBody>
          <a:bodyPr/>
          <a:lstStyle/>
          <a:p>
            <a:fld id="{E4A4709E-203A-4E96-B96D-49A71B3DD14A}" type="slidenum">
              <a:rPr lang="en-US" smtClean="0"/>
              <a:t>54</a:t>
            </a:fld>
            <a:endParaRPr lang="en-US" dirty="0"/>
          </a:p>
        </p:txBody>
      </p:sp>
    </p:spTree>
    <p:extLst>
      <p:ext uri="{BB962C8B-B14F-4D97-AF65-F5344CB8AC3E}">
        <p14:creationId xmlns:p14="http://schemas.microsoft.com/office/powerpoint/2010/main" val="1304603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6" y="1056176"/>
            <a:ext cx="11569321" cy="5262979"/>
          </a:xfrm>
          <a:prstGeom prst="rect">
            <a:avLst/>
          </a:prstGeom>
          <a:noFill/>
        </p:spPr>
        <p:txBody>
          <a:bodyPr wrap="none" rtlCol="0">
            <a:spAutoFit/>
          </a:bodyPr>
          <a:lstStyle/>
          <a:p>
            <a:pPr marL="627063" indent="-627063">
              <a:lnSpc>
                <a:spcPct val="150000"/>
              </a:lnSpc>
              <a:buFont typeface="+mj-lt"/>
              <a:buAutoNum type="arabicPeriod" startAt="8"/>
            </a:pPr>
            <a:r>
              <a:rPr lang="en-US" sz="2800" dirty="0"/>
              <a:t>Raised taxes on top ~5% highest-income persons (&gt;$200k/$250k Married)</a:t>
            </a:r>
          </a:p>
          <a:p>
            <a:pPr marL="627063" indent="-627063">
              <a:lnSpc>
                <a:spcPct val="150000"/>
              </a:lnSpc>
              <a:buFont typeface="+mj-lt"/>
              <a:buAutoNum type="arabicPeriod" startAt="8"/>
            </a:pPr>
            <a:r>
              <a:rPr lang="en-US" sz="2800" dirty="0"/>
              <a:t>Reduces federal budget deficit moderately over time</a:t>
            </a:r>
          </a:p>
          <a:p>
            <a:pPr marL="627063" indent="-627063">
              <a:lnSpc>
                <a:spcPct val="150000"/>
              </a:lnSpc>
              <a:buFont typeface="+mj-lt"/>
              <a:buAutoNum type="arabicPeriod" startAt="8"/>
            </a:pPr>
            <a:r>
              <a:rPr lang="en-US" sz="2800" dirty="0"/>
              <a:t>Minor economic impact due to slightly smaller workforce</a:t>
            </a:r>
          </a:p>
          <a:p>
            <a:pPr marL="627063" indent="-627063">
              <a:lnSpc>
                <a:spcPct val="150000"/>
              </a:lnSpc>
              <a:buFont typeface="+mj-lt"/>
              <a:buAutoNum type="arabicPeriod" startAt="8"/>
            </a:pPr>
            <a:r>
              <a:rPr lang="en-US" sz="2800" dirty="0"/>
              <a:t>Funding for many cost-related pilot programs and studies</a:t>
            </a:r>
          </a:p>
          <a:p>
            <a:pPr marL="627063" indent="-627063">
              <a:lnSpc>
                <a:spcPct val="150000"/>
              </a:lnSpc>
              <a:buFont typeface="+mj-lt"/>
              <a:buAutoNum type="arabicPeriod" startAt="8"/>
            </a:pPr>
            <a:r>
              <a:rPr lang="en-US" sz="2800" dirty="0"/>
              <a:t>Individual elements are very popular, except mandate</a:t>
            </a:r>
          </a:p>
          <a:p>
            <a:pPr marL="627063" indent="-627063">
              <a:lnSpc>
                <a:spcPct val="150000"/>
              </a:lnSpc>
              <a:buFont typeface="+mj-lt"/>
              <a:buAutoNum type="arabicPeriod" startAt="8"/>
            </a:pPr>
            <a:r>
              <a:rPr lang="en-US" sz="2800" dirty="0"/>
              <a:t>Insurers leaving exchanges may put program at risk (CBO believes stable)</a:t>
            </a:r>
          </a:p>
          <a:p>
            <a:pPr marL="627063" indent="-627063">
              <a:lnSpc>
                <a:spcPct val="150000"/>
              </a:lnSpc>
              <a:buFont typeface="+mj-lt"/>
              <a:buAutoNum type="arabicPeriod" startAt="8"/>
            </a:pPr>
            <a:r>
              <a:rPr lang="en-US" sz="2800" dirty="0"/>
              <a:t>Under sustained attack by Republicans (e.g., risk corridor program)</a:t>
            </a:r>
          </a:p>
          <a:p>
            <a:pPr marL="627063" indent="-627063">
              <a:lnSpc>
                <a:spcPct val="150000"/>
              </a:lnSpc>
              <a:buFont typeface="+mj-lt"/>
              <a:buAutoNum type="arabicPeriod" startAt="8"/>
            </a:pPr>
            <a:r>
              <a:rPr lang="en-US" sz="2800" dirty="0"/>
              <a:t>Saves between 20,000 – 45,000 lives per year</a:t>
            </a:r>
            <a:endParaRPr lang="en-US" dirty="0"/>
          </a:p>
        </p:txBody>
      </p:sp>
      <p:sp>
        <p:nvSpPr>
          <p:cNvPr id="3" name="TextBox 2"/>
          <p:cNvSpPr txBox="1"/>
          <p:nvPr/>
        </p:nvSpPr>
        <p:spPr>
          <a:xfrm>
            <a:off x="3156733" y="195029"/>
            <a:ext cx="4823565" cy="584775"/>
          </a:xfrm>
          <a:prstGeom prst="rect">
            <a:avLst/>
          </a:prstGeom>
          <a:noFill/>
        </p:spPr>
        <p:txBody>
          <a:bodyPr wrap="none" rtlCol="0">
            <a:spAutoFit/>
          </a:bodyPr>
          <a:lstStyle/>
          <a:p>
            <a:r>
              <a:rPr lang="en-US" sz="3200" dirty="0"/>
              <a:t>ACA / Obamacare Summary</a:t>
            </a:r>
          </a:p>
        </p:txBody>
      </p:sp>
      <p:sp>
        <p:nvSpPr>
          <p:cNvPr id="4"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55</a:t>
            </a:fld>
            <a:endParaRPr lang="en-US" dirty="0"/>
          </a:p>
        </p:txBody>
      </p:sp>
    </p:spTree>
    <p:extLst>
      <p:ext uri="{BB962C8B-B14F-4D97-AF65-F5344CB8AC3E}">
        <p14:creationId xmlns:p14="http://schemas.microsoft.com/office/powerpoint/2010/main" val="3634701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52424" y="79200"/>
            <a:ext cx="4298775" cy="6624824"/>
          </a:xfrm>
          <a:prstGeom prst="rect">
            <a:avLst/>
          </a:prstGeom>
        </p:spPr>
      </p:pic>
      <p:cxnSp>
        <p:nvCxnSpPr>
          <p:cNvPr id="6" name="Straight Connector 5"/>
          <p:cNvCxnSpPr/>
          <p:nvPr/>
        </p:nvCxnSpPr>
        <p:spPr>
          <a:xfrm flipH="1">
            <a:off x="7401600" y="0"/>
            <a:ext cx="7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6400" y="6242359"/>
            <a:ext cx="4377600" cy="461665"/>
          </a:xfrm>
          <a:prstGeom prst="rect">
            <a:avLst/>
          </a:prstGeom>
          <a:noFill/>
        </p:spPr>
        <p:txBody>
          <a:bodyPr wrap="square" rtlCol="0">
            <a:spAutoFit/>
          </a:bodyPr>
          <a:lstStyle/>
          <a:p>
            <a:r>
              <a:rPr lang="en-US" sz="1200" dirty="0"/>
              <a:t>Source data:  CBO “Federal Subsidies for Health Insurance Coverage for People Under Age 65:  2016 to 2026” (March 2016)</a:t>
            </a:r>
          </a:p>
        </p:txBody>
      </p:sp>
      <p:pic>
        <p:nvPicPr>
          <p:cNvPr id="9" name="Picture 8"/>
          <p:cNvPicPr>
            <a:picLocks noChangeAspect="1"/>
          </p:cNvPicPr>
          <p:nvPr/>
        </p:nvPicPr>
        <p:blipFill>
          <a:blip r:embed="rId4"/>
          <a:stretch>
            <a:fillRect/>
          </a:stretch>
        </p:blipFill>
        <p:spPr>
          <a:xfrm>
            <a:off x="52913" y="241874"/>
            <a:ext cx="7276875" cy="4366125"/>
          </a:xfrm>
          <a:prstGeom prst="rect">
            <a:avLst/>
          </a:prstGeom>
        </p:spPr>
      </p:pic>
      <p:sp>
        <p:nvSpPr>
          <p:cNvPr id="3" name="TextBox 2"/>
          <p:cNvSpPr txBox="1"/>
          <p:nvPr/>
        </p:nvSpPr>
        <p:spPr>
          <a:xfrm>
            <a:off x="11764799" y="446400"/>
            <a:ext cx="343364" cy="369332"/>
          </a:xfrm>
          <a:prstGeom prst="rect">
            <a:avLst/>
          </a:prstGeom>
          <a:noFill/>
        </p:spPr>
        <p:txBody>
          <a:bodyPr wrap="none" rtlCol="0">
            <a:spAutoFit/>
          </a:bodyPr>
          <a:lstStyle/>
          <a:p>
            <a:r>
              <a:rPr lang="en-US" dirty="0"/>
              <a:t>…</a:t>
            </a:r>
          </a:p>
        </p:txBody>
      </p:sp>
      <p:sp>
        <p:nvSpPr>
          <p:cNvPr id="7"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56</a:t>
            </a:fld>
            <a:endParaRPr lang="en-US" dirty="0"/>
          </a:p>
        </p:txBody>
      </p:sp>
    </p:spTree>
    <p:extLst>
      <p:ext uri="{BB962C8B-B14F-4D97-AF65-F5344CB8AC3E}">
        <p14:creationId xmlns:p14="http://schemas.microsoft.com/office/powerpoint/2010/main" val="1075297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702" y="394276"/>
            <a:ext cx="11068050" cy="5057775"/>
          </a:xfrm>
          <a:prstGeom prst="rect">
            <a:avLst/>
          </a:prstGeom>
        </p:spPr>
      </p:pic>
      <p:sp>
        <p:nvSpPr>
          <p:cNvPr id="4" name="TextBox 3"/>
          <p:cNvSpPr txBox="1"/>
          <p:nvPr/>
        </p:nvSpPr>
        <p:spPr>
          <a:xfrm>
            <a:off x="457199" y="6293796"/>
            <a:ext cx="8005863" cy="461665"/>
          </a:xfrm>
          <a:prstGeom prst="rect">
            <a:avLst/>
          </a:prstGeom>
          <a:noFill/>
        </p:spPr>
        <p:txBody>
          <a:bodyPr wrap="square" rtlCol="0">
            <a:spAutoFit/>
          </a:bodyPr>
          <a:lstStyle/>
          <a:p>
            <a:r>
              <a:rPr lang="en-US" sz="1200" dirty="0"/>
              <a:t>Kaiser Family Foundation – 2017 Premium Changes and Insurer Participation in ACA Health Insurance Marketplaces</a:t>
            </a:r>
          </a:p>
          <a:p>
            <a:r>
              <a:rPr lang="en-US" sz="1200" dirty="0"/>
              <a:t>October 2016</a:t>
            </a:r>
          </a:p>
        </p:txBody>
      </p:sp>
      <p:sp>
        <p:nvSpPr>
          <p:cNvPr id="5" name="TextBox 4"/>
          <p:cNvSpPr txBox="1"/>
          <p:nvPr/>
        </p:nvSpPr>
        <p:spPr>
          <a:xfrm>
            <a:off x="2626467" y="865762"/>
            <a:ext cx="7258782" cy="461665"/>
          </a:xfrm>
          <a:prstGeom prst="rect">
            <a:avLst/>
          </a:prstGeom>
          <a:noFill/>
        </p:spPr>
        <p:txBody>
          <a:bodyPr wrap="none" rtlCol="0">
            <a:spAutoFit/>
          </a:bodyPr>
          <a:lstStyle/>
          <a:p>
            <a:r>
              <a:rPr lang="en-US" sz="2400" dirty="0"/>
              <a:t>Prices for 40-year old non-smoker making $30,000 / year</a:t>
            </a:r>
          </a:p>
        </p:txBody>
      </p:sp>
      <p:sp>
        <p:nvSpPr>
          <p:cNvPr id="6" name="Slide Number Placeholder 1"/>
          <p:cNvSpPr>
            <a:spLocks noGrp="1"/>
          </p:cNvSpPr>
          <p:nvPr>
            <p:ph type="sldNum" sz="quarter" idx="12"/>
          </p:nvPr>
        </p:nvSpPr>
        <p:spPr>
          <a:xfrm>
            <a:off x="9448800" y="6421005"/>
            <a:ext cx="2743200" cy="365125"/>
          </a:xfrm>
        </p:spPr>
        <p:txBody>
          <a:bodyPr/>
          <a:lstStyle/>
          <a:p>
            <a:r>
              <a:rPr lang="en-US" dirty="0" smtClean="0"/>
              <a:t>57</a:t>
            </a:r>
            <a:endParaRPr lang="en-US" dirty="0"/>
          </a:p>
        </p:txBody>
      </p:sp>
    </p:spTree>
    <p:extLst>
      <p:ext uri="{BB962C8B-B14F-4D97-AF65-F5344CB8AC3E}">
        <p14:creationId xmlns:p14="http://schemas.microsoft.com/office/powerpoint/2010/main" val="3870598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0508" y="208912"/>
            <a:ext cx="7649550" cy="6551469"/>
          </a:xfrm>
          <a:prstGeom prst="rect">
            <a:avLst/>
          </a:prstGeom>
        </p:spPr>
      </p:pic>
      <p:sp>
        <p:nvSpPr>
          <p:cNvPr id="4"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58</a:t>
            </a:fld>
            <a:endParaRPr lang="en-US" dirty="0"/>
          </a:p>
        </p:txBody>
      </p:sp>
      <p:sp>
        <p:nvSpPr>
          <p:cNvPr id="2" name="TextBox 1"/>
          <p:cNvSpPr txBox="1"/>
          <p:nvPr/>
        </p:nvSpPr>
        <p:spPr>
          <a:xfrm>
            <a:off x="8804635" y="678730"/>
            <a:ext cx="3110845" cy="1569660"/>
          </a:xfrm>
          <a:prstGeom prst="rect">
            <a:avLst/>
          </a:prstGeom>
          <a:noFill/>
        </p:spPr>
        <p:txBody>
          <a:bodyPr wrap="square" rtlCol="0">
            <a:spAutoFit/>
          </a:bodyPr>
          <a:lstStyle/>
          <a:p>
            <a:r>
              <a:rPr lang="en-US" sz="2400" dirty="0" smtClean="0"/>
              <a:t>Employer market price increases unaffected or possibly reduced by Obamacare</a:t>
            </a:r>
            <a:endParaRPr lang="en-US" sz="2400" dirty="0"/>
          </a:p>
        </p:txBody>
      </p:sp>
    </p:spTree>
    <p:extLst>
      <p:ext uri="{BB962C8B-B14F-4D97-AF65-F5344CB8AC3E}">
        <p14:creationId xmlns:p14="http://schemas.microsoft.com/office/powerpoint/2010/main" val="32037933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4837" y="85105"/>
            <a:ext cx="11134763" cy="6500642"/>
          </a:xfrm>
          <a:prstGeom prst="rect">
            <a:avLst/>
          </a:prstGeom>
        </p:spPr>
      </p:pic>
      <p:sp>
        <p:nvSpPr>
          <p:cNvPr id="5" name="TextBox 4"/>
          <p:cNvSpPr txBox="1"/>
          <p:nvPr/>
        </p:nvSpPr>
        <p:spPr>
          <a:xfrm>
            <a:off x="1231201" y="1684800"/>
            <a:ext cx="3513600" cy="1754326"/>
          </a:xfrm>
          <a:prstGeom prst="rect">
            <a:avLst/>
          </a:prstGeom>
          <a:noFill/>
        </p:spPr>
        <p:txBody>
          <a:bodyPr wrap="square" rtlCol="0">
            <a:spAutoFit/>
          </a:bodyPr>
          <a:lstStyle/>
          <a:p>
            <a:r>
              <a:rPr lang="en-US" dirty="0"/>
              <a:t>In June 2015, CBO forecasted that repeal of ACA would increase the deficit by $137 billion - $353 billion over the 2016-2026 period, depending on economic feedback effects</a:t>
            </a:r>
          </a:p>
        </p:txBody>
      </p:sp>
      <p:sp>
        <p:nvSpPr>
          <p:cNvPr id="6" name="TextBox 5"/>
          <p:cNvSpPr txBox="1"/>
          <p:nvPr/>
        </p:nvSpPr>
        <p:spPr>
          <a:xfrm>
            <a:off x="457191" y="6526820"/>
            <a:ext cx="6320042" cy="307777"/>
          </a:xfrm>
          <a:prstGeom prst="rect">
            <a:avLst/>
          </a:prstGeom>
          <a:noFill/>
        </p:spPr>
        <p:txBody>
          <a:bodyPr wrap="square" rtlCol="0">
            <a:spAutoFit/>
          </a:bodyPr>
          <a:lstStyle/>
          <a:p>
            <a:r>
              <a:rPr lang="en-US" sz="1400" i="1" dirty="0"/>
              <a:t>Source: CBO “Budgetary and Economic Effects of Repealing the ACA” (June 2015)</a:t>
            </a:r>
          </a:p>
        </p:txBody>
      </p:sp>
      <p:sp>
        <p:nvSpPr>
          <p:cNvPr id="7"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59</a:t>
            </a:fld>
            <a:endParaRPr lang="en-US" dirty="0"/>
          </a:p>
        </p:txBody>
      </p:sp>
    </p:spTree>
    <p:extLst>
      <p:ext uri="{BB962C8B-B14F-4D97-AF65-F5344CB8AC3E}">
        <p14:creationId xmlns:p14="http://schemas.microsoft.com/office/powerpoint/2010/main" val="398703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54467"/>
            <a:ext cx="2743200" cy="365125"/>
          </a:xfrm>
        </p:spPr>
        <p:txBody>
          <a:bodyPr/>
          <a:lstStyle/>
          <a:p>
            <a:fld id="{E4A4709E-203A-4E96-B96D-49A71B3DD14A}" type="slidenum">
              <a:rPr lang="en-US" smtClean="0"/>
              <a:t>6</a:t>
            </a:fld>
            <a:endParaRPr lang="en-US" dirty="0"/>
          </a:p>
        </p:txBody>
      </p:sp>
      <p:pic>
        <p:nvPicPr>
          <p:cNvPr id="3" name="Picture 2"/>
          <p:cNvPicPr>
            <a:picLocks noChangeAspect="1"/>
          </p:cNvPicPr>
          <p:nvPr/>
        </p:nvPicPr>
        <p:blipFill>
          <a:blip r:embed="rId3"/>
          <a:stretch>
            <a:fillRect/>
          </a:stretch>
        </p:blipFill>
        <p:spPr>
          <a:xfrm>
            <a:off x="768491" y="781483"/>
            <a:ext cx="10826478" cy="5761588"/>
          </a:xfrm>
          <a:prstGeom prst="rect">
            <a:avLst/>
          </a:prstGeom>
        </p:spPr>
      </p:pic>
      <p:sp>
        <p:nvSpPr>
          <p:cNvPr id="5" name="TextBox 4"/>
          <p:cNvSpPr txBox="1"/>
          <p:nvPr/>
        </p:nvSpPr>
        <p:spPr>
          <a:xfrm>
            <a:off x="2591548" y="76996"/>
            <a:ext cx="6947736" cy="584775"/>
          </a:xfrm>
          <a:prstGeom prst="rect">
            <a:avLst/>
          </a:prstGeom>
          <a:noFill/>
        </p:spPr>
        <p:txBody>
          <a:bodyPr wrap="none" rtlCol="0">
            <a:spAutoFit/>
          </a:bodyPr>
          <a:lstStyle/>
          <a:p>
            <a:r>
              <a:rPr lang="en-US" sz="3200" dirty="0"/>
              <a:t>February 2017: Most Important Problem</a:t>
            </a:r>
          </a:p>
        </p:txBody>
      </p:sp>
      <p:sp>
        <p:nvSpPr>
          <p:cNvPr id="7" name="TextBox 6"/>
          <p:cNvSpPr txBox="1"/>
          <p:nvPr/>
        </p:nvSpPr>
        <p:spPr>
          <a:xfrm>
            <a:off x="1533236" y="840509"/>
            <a:ext cx="184731" cy="369332"/>
          </a:xfrm>
          <a:prstGeom prst="rect">
            <a:avLst/>
          </a:prstGeom>
          <a:noFill/>
        </p:spPr>
        <p:txBody>
          <a:bodyPr wrap="none" rtlCol="0">
            <a:spAutoFit/>
          </a:bodyPr>
          <a:lstStyle/>
          <a:p>
            <a:endParaRPr lang="en-US" dirty="0"/>
          </a:p>
        </p:txBody>
      </p:sp>
      <p:sp>
        <p:nvSpPr>
          <p:cNvPr id="10" name="TextBox 9"/>
          <p:cNvSpPr txBox="1"/>
          <p:nvPr/>
        </p:nvSpPr>
        <p:spPr>
          <a:xfrm>
            <a:off x="1072969" y="6542593"/>
            <a:ext cx="6510500" cy="276999"/>
          </a:xfrm>
          <a:prstGeom prst="rect">
            <a:avLst/>
          </a:prstGeom>
          <a:noFill/>
        </p:spPr>
        <p:txBody>
          <a:bodyPr wrap="none" rtlCol="0">
            <a:spAutoFit/>
          </a:bodyPr>
          <a:lstStyle/>
          <a:p>
            <a:r>
              <a:rPr lang="en-US" sz="1200" dirty="0"/>
              <a:t>Source:  NYT / Gallup – “What do you think is the most important problem facing the country today?”</a:t>
            </a:r>
          </a:p>
        </p:txBody>
      </p:sp>
    </p:spTree>
    <p:extLst>
      <p:ext uri="{BB962C8B-B14F-4D97-AF65-F5344CB8AC3E}">
        <p14:creationId xmlns:p14="http://schemas.microsoft.com/office/powerpoint/2010/main" val="1570223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0062" y="103570"/>
            <a:ext cx="3045001" cy="584775"/>
          </a:xfrm>
          <a:prstGeom prst="rect">
            <a:avLst/>
          </a:prstGeom>
          <a:noFill/>
        </p:spPr>
        <p:txBody>
          <a:bodyPr wrap="none" rtlCol="0">
            <a:spAutoFit/>
          </a:bodyPr>
          <a:lstStyle/>
          <a:p>
            <a:r>
              <a:rPr lang="en-US" sz="3200" dirty="0"/>
              <a:t>Economic Impact</a:t>
            </a:r>
          </a:p>
        </p:txBody>
      </p:sp>
      <p:sp>
        <p:nvSpPr>
          <p:cNvPr id="2" name="Rectangle 1"/>
          <p:cNvSpPr/>
          <p:nvPr/>
        </p:nvSpPr>
        <p:spPr>
          <a:xfrm>
            <a:off x="369651" y="943583"/>
            <a:ext cx="11196536" cy="4708981"/>
          </a:xfrm>
          <a:prstGeom prst="rect">
            <a:avLst/>
          </a:prstGeom>
        </p:spPr>
        <p:txBody>
          <a:bodyPr wrap="square">
            <a:spAutoFit/>
          </a:bodyPr>
          <a:lstStyle/>
          <a:p>
            <a:r>
              <a:rPr lang="en-US" sz="2000" b="0" i="0" dirty="0">
                <a:solidFill>
                  <a:srgbClr val="252525"/>
                </a:solidFill>
                <a:effectLst/>
                <a:latin typeface="Arial" panose="020B0604020202020204" pitchFamily="34" charset="0"/>
              </a:rPr>
              <a:t>CBO estimated in June 2015 that </a:t>
            </a:r>
            <a:r>
              <a:rPr lang="en-US" sz="2000" b="0" i="1" dirty="0">
                <a:solidFill>
                  <a:srgbClr val="252525"/>
                </a:solidFill>
                <a:effectLst/>
                <a:latin typeface="Arial" panose="020B0604020202020204" pitchFamily="34" charset="0"/>
              </a:rPr>
              <a:t>repealing</a:t>
            </a:r>
            <a:r>
              <a:rPr lang="en-US" sz="2000" b="0" i="0" dirty="0">
                <a:solidFill>
                  <a:srgbClr val="252525"/>
                </a:solidFill>
                <a:effectLst/>
                <a:latin typeface="Arial" panose="020B0604020202020204" pitchFamily="34" charset="0"/>
              </a:rPr>
              <a:t> the ACA would:</a:t>
            </a:r>
          </a:p>
          <a:p>
            <a:pPr>
              <a:buFont typeface="Arial" panose="020B0604020202020204" pitchFamily="34" charset="0"/>
              <a:buChar char="•"/>
            </a:pPr>
            <a:endParaRPr lang="en-US" sz="2000" b="0" i="0" dirty="0">
              <a:solidFill>
                <a:srgbClr val="252525"/>
              </a:solidFill>
              <a:effectLst/>
              <a:latin typeface="Arial" panose="020B0604020202020204" pitchFamily="34" charset="0"/>
            </a:endParaRPr>
          </a:p>
          <a:p>
            <a:pPr marL="285750" indent="-285750">
              <a:buFont typeface="Wingdings" panose="05000000000000000000" pitchFamily="2" charset="2"/>
              <a:buChar char="§"/>
            </a:pPr>
            <a:r>
              <a:rPr lang="en-US" sz="2000" b="0" i="0" dirty="0">
                <a:solidFill>
                  <a:srgbClr val="252525"/>
                </a:solidFill>
                <a:effectLst/>
                <a:latin typeface="Arial" panose="020B0604020202020204" pitchFamily="34" charset="0"/>
              </a:rPr>
              <a:t>Decrease aggregate demand (GDP) in the short-term</a:t>
            </a:r>
          </a:p>
          <a:p>
            <a:pPr marL="742950" lvl="1" indent="-285750">
              <a:buFont typeface="Wingdings" panose="05000000000000000000" pitchFamily="2" charset="2"/>
              <a:buChar char="§"/>
            </a:pPr>
            <a:r>
              <a:rPr lang="en-US" sz="2000" b="0" i="0" dirty="0">
                <a:solidFill>
                  <a:srgbClr val="252525"/>
                </a:solidFill>
                <a:effectLst/>
                <a:latin typeface="Arial" panose="020B0604020202020204" pitchFamily="34" charset="0"/>
              </a:rPr>
              <a:t>Low-income persons who tend to spend a large fraction of their additional resources would have fewer resources (e.g., ACA subsidies would be eliminated). </a:t>
            </a:r>
          </a:p>
          <a:p>
            <a:pPr marL="742950" lvl="1" indent="-285750">
              <a:buFont typeface="Wingdings" panose="05000000000000000000" pitchFamily="2" charset="2"/>
              <a:buChar char="§"/>
            </a:pPr>
            <a:r>
              <a:rPr lang="en-US" sz="2000" b="0" i="0" dirty="0">
                <a:solidFill>
                  <a:srgbClr val="252525"/>
                </a:solidFill>
                <a:effectLst/>
                <a:latin typeface="Arial" panose="020B0604020202020204" pitchFamily="34" charset="0"/>
              </a:rPr>
              <a:t>This effect would be offset in the long-run by the labor supply factors below.</a:t>
            </a:r>
          </a:p>
          <a:p>
            <a:pPr marL="285750" indent="-285750">
              <a:buFont typeface="Wingdings" panose="05000000000000000000" pitchFamily="2" charset="2"/>
              <a:buChar char="§"/>
            </a:pPr>
            <a:endParaRPr lang="en-US" sz="2000" b="0" i="0" dirty="0">
              <a:solidFill>
                <a:srgbClr val="252525"/>
              </a:solidFill>
              <a:effectLst/>
              <a:latin typeface="Arial" panose="020B0604020202020204" pitchFamily="34" charset="0"/>
            </a:endParaRPr>
          </a:p>
          <a:p>
            <a:pPr marL="285750" indent="-285750">
              <a:buFont typeface="Wingdings" panose="05000000000000000000" pitchFamily="2" charset="2"/>
              <a:buChar char="§"/>
            </a:pPr>
            <a:r>
              <a:rPr lang="en-US" sz="2000" b="0" i="0" dirty="0">
                <a:solidFill>
                  <a:srgbClr val="252525"/>
                </a:solidFill>
                <a:effectLst/>
                <a:latin typeface="Arial" panose="020B0604020202020204" pitchFamily="34" charset="0"/>
              </a:rPr>
              <a:t>Increase the supply of labor and aggregate compensation by about 1% over the 2021-2025 period. </a:t>
            </a:r>
          </a:p>
          <a:p>
            <a:pPr marL="285750" indent="-285750">
              <a:buFont typeface="Wingdings" panose="05000000000000000000" pitchFamily="2" charset="2"/>
              <a:buChar char="§"/>
            </a:pPr>
            <a:endParaRPr lang="en-US" sz="2000" dirty="0">
              <a:solidFill>
                <a:srgbClr val="252525"/>
              </a:solidFill>
              <a:latin typeface="Arial" panose="020B0604020202020204" pitchFamily="34" charset="0"/>
            </a:endParaRPr>
          </a:p>
          <a:p>
            <a:pPr marL="285750" indent="-285750">
              <a:buFont typeface="Wingdings" panose="05000000000000000000" pitchFamily="2" charset="2"/>
              <a:buChar char="§"/>
            </a:pPr>
            <a:r>
              <a:rPr lang="en-US" sz="2000" b="0" i="0" dirty="0">
                <a:solidFill>
                  <a:srgbClr val="252525"/>
                </a:solidFill>
                <a:effectLst/>
                <a:latin typeface="Arial" panose="020B0604020202020204" pitchFamily="34" charset="0"/>
              </a:rPr>
              <a:t>Remove subsidies (disincentives to work), encouraging workers to supply more hours of labor.</a:t>
            </a:r>
          </a:p>
          <a:p>
            <a:pPr marL="742950" lvl="1" indent="-285750">
              <a:buFont typeface="Wingdings" panose="05000000000000000000" pitchFamily="2" charset="2"/>
              <a:buChar char="§"/>
            </a:pPr>
            <a:r>
              <a:rPr lang="en-US" sz="2000" b="0" i="0" dirty="0">
                <a:solidFill>
                  <a:srgbClr val="252525"/>
                </a:solidFill>
                <a:effectLst/>
                <a:latin typeface="Arial" panose="020B0604020202020204" pitchFamily="34" charset="0"/>
              </a:rPr>
              <a:t>Increase the total number of hours worked by about 1.5% over the 2021-2025 period.</a:t>
            </a:r>
          </a:p>
          <a:p>
            <a:pPr marL="285750" indent="-285750">
              <a:buFont typeface="Wingdings" panose="05000000000000000000" pitchFamily="2" charset="2"/>
              <a:buChar char="§"/>
            </a:pPr>
            <a:endParaRPr lang="en-US" sz="2000" b="0" i="0" dirty="0">
              <a:solidFill>
                <a:srgbClr val="252525"/>
              </a:solidFill>
              <a:effectLst/>
              <a:latin typeface="Arial" panose="020B0604020202020204" pitchFamily="34" charset="0"/>
            </a:endParaRPr>
          </a:p>
          <a:p>
            <a:pPr marL="285750" indent="-285750">
              <a:buFont typeface="Wingdings" panose="05000000000000000000" pitchFamily="2" charset="2"/>
              <a:buChar char="§"/>
            </a:pPr>
            <a:r>
              <a:rPr lang="en-US" sz="2000" b="0" i="0" dirty="0">
                <a:solidFill>
                  <a:srgbClr val="252525"/>
                </a:solidFill>
                <a:effectLst/>
                <a:latin typeface="Arial" panose="020B0604020202020204" pitchFamily="34" charset="0"/>
              </a:rPr>
              <a:t>Remove the higher tax rates on capital income</a:t>
            </a:r>
          </a:p>
          <a:p>
            <a:pPr marL="742950" lvl="1" indent="-285750">
              <a:buFont typeface="Wingdings" panose="05000000000000000000" pitchFamily="2" charset="2"/>
              <a:buChar char="§"/>
            </a:pPr>
            <a:r>
              <a:rPr lang="en-US" sz="2000" dirty="0">
                <a:solidFill>
                  <a:srgbClr val="252525"/>
                </a:solidFill>
                <a:latin typeface="Arial" panose="020B0604020202020204" pitchFamily="34" charset="0"/>
              </a:rPr>
              <a:t>E</a:t>
            </a:r>
            <a:r>
              <a:rPr lang="en-US" sz="2000" b="0" i="0" dirty="0">
                <a:solidFill>
                  <a:srgbClr val="252525"/>
                </a:solidFill>
                <a:effectLst/>
                <a:latin typeface="Arial" panose="020B0604020202020204" pitchFamily="34" charset="0"/>
              </a:rPr>
              <a:t>ncouraging additional investment, raising the capital stock and output in the long-run</a:t>
            </a:r>
          </a:p>
        </p:txBody>
      </p:sp>
      <p:sp>
        <p:nvSpPr>
          <p:cNvPr id="5" name="TextBox 4"/>
          <p:cNvSpPr txBox="1"/>
          <p:nvPr/>
        </p:nvSpPr>
        <p:spPr>
          <a:xfrm>
            <a:off x="688100" y="6369467"/>
            <a:ext cx="6320042" cy="307777"/>
          </a:xfrm>
          <a:prstGeom prst="rect">
            <a:avLst/>
          </a:prstGeom>
          <a:noFill/>
        </p:spPr>
        <p:txBody>
          <a:bodyPr wrap="square" rtlCol="0">
            <a:spAutoFit/>
          </a:bodyPr>
          <a:lstStyle/>
          <a:p>
            <a:r>
              <a:rPr lang="en-US" sz="1400" i="1" dirty="0"/>
              <a:t>Source: CBO “Budgetary and Economic Effects of Repealing the ACA” (June 2015)</a:t>
            </a:r>
          </a:p>
        </p:txBody>
      </p:sp>
      <p:sp>
        <p:nvSpPr>
          <p:cNvPr id="6" name="Slide Number Placeholder 1"/>
          <p:cNvSpPr>
            <a:spLocks noGrp="1"/>
          </p:cNvSpPr>
          <p:nvPr>
            <p:ph type="sldNum" sz="quarter" idx="12"/>
          </p:nvPr>
        </p:nvSpPr>
        <p:spPr>
          <a:xfrm>
            <a:off x="9448800" y="6421005"/>
            <a:ext cx="2743200" cy="365125"/>
          </a:xfrm>
        </p:spPr>
        <p:txBody>
          <a:bodyPr/>
          <a:lstStyle/>
          <a:p>
            <a:fld id="{E4A4709E-203A-4E96-B96D-49A71B3DD14A}" type="slidenum">
              <a:rPr lang="en-US" smtClean="0"/>
              <a:t>60</a:t>
            </a:fld>
            <a:endParaRPr lang="en-US" dirty="0"/>
          </a:p>
        </p:txBody>
      </p:sp>
    </p:spTree>
    <p:extLst>
      <p:ext uri="{BB962C8B-B14F-4D97-AF65-F5344CB8AC3E}">
        <p14:creationId xmlns:p14="http://schemas.microsoft.com/office/powerpoint/2010/main" val="1450493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26840" y="6482322"/>
            <a:ext cx="2743200" cy="365125"/>
          </a:xfrm>
        </p:spPr>
        <p:txBody>
          <a:bodyPr/>
          <a:lstStyle/>
          <a:p>
            <a:fld id="{E4A4709E-203A-4E96-B96D-49A71B3DD14A}" type="slidenum">
              <a:rPr lang="en-US" smtClean="0"/>
              <a:t>61</a:t>
            </a:fld>
            <a:endParaRPr lang="en-US" dirty="0"/>
          </a:p>
        </p:txBody>
      </p:sp>
      <p:sp>
        <p:nvSpPr>
          <p:cNvPr id="4" name="TextBox 3"/>
          <p:cNvSpPr txBox="1"/>
          <p:nvPr/>
        </p:nvSpPr>
        <p:spPr>
          <a:xfrm>
            <a:off x="2950382" y="-58045"/>
            <a:ext cx="5774914" cy="584775"/>
          </a:xfrm>
          <a:prstGeom prst="rect">
            <a:avLst/>
          </a:prstGeom>
          <a:noFill/>
        </p:spPr>
        <p:txBody>
          <a:bodyPr wrap="none" rtlCol="0">
            <a:spAutoFit/>
          </a:bodyPr>
          <a:lstStyle/>
          <a:p>
            <a:r>
              <a:rPr lang="en-US" sz="3200" dirty="0"/>
              <a:t>Comparison with Republican Plan</a:t>
            </a:r>
          </a:p>
        </p:txBody>
      </p:sp>
      <p:sp>
        <p:nvSpPr>
          <p:cNvPr id="5" name="TextBox 4"/>
          <p:cNvSpPr txBox="1"/>
          <p:nvPr/>
        </p:nvSpPr>
        <p:spPr>
          <a:xfrm>
            <a:off x="397164" y="1603195"/>
            <a:ext cx="184731" cy="369332"/>
          </a:xfrm>
          <a:prstGeom prst="rect">
            <a:avLst/>
          </a:prstGeom>
          <a:noFill/>
        </p:spPr>
        <p:txBody>
          <a:bodyPr wrap="none" rtlCol="0">
            <a:spAutoFit/>
          </a:bodyPr>
          <a:lstStyle/>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296293602"/>
              </p:ext>
            </p:extLst>
          </p:nvPr>
        </p:nvGraphicFramePr>
        <p:xfrm>
          <a:off x="309523" y="482175"/>
          <a:ext cx="11792422" cy="6309360"/>
        </p:xfrm>
        <a:graphic>
          <a:graphicData uri="http://schemas.openxmlformats.org/drawingml/2006/table">
            <a:tbl>
              <a:tblPr firstRow="1" bandRow="1">
                <a:tableStyleId>{073A0DAA-6AF3-43AB-8588-CEC1D06C72B9}</a:tableStyleId>
              </a:tblPr>
              <a:tblGrid>
                <a:gridCol w="3441677">
                  <a:extLst>
                    <a:ext uri="{9D8B030D-6E8A-4147-A177-3AD203B41FA5}">
                      <a16:colId xmlns="" xmlns:a16="http://schemas.microsoft.com/office/drawing/2014/main" val="2356642357"/>
                    </a:ext>
                  </a:extLst>
                </a:gridCol>
                <a:gridCol w="3704110">
                  <a:extLst>
                    <a:ext uri="{9D8B030D-6E8A-4147-A177-3AD203B41FA5}">
                      <a16:colId xmlns="" xmlns:a16="http://schemas.microsoft.com/office/drawing/2014/main" val="318231198"/>
                    </a:ext>
                  </a:extLst>
                </a:gridCol>
                <a:gridCol w="4646635">
                  <a:extLst>
                    <a:ext uri="{9D8B030D-6E8A-4147-A177-3AD203B41FA5}">
                      <a16:colId xmlns="" xmlns:a16="http://schemas.microsoft.com/office/drawing/2014/main" val="1770428764"/>
                    </a:ext>
                  </a:extLst>
                </a:gridCol>
              </a:tblGrid>
              <a:tr h="370840">
                <a:tc>
                  <a:txBody>
                    <a:bodyPr/>
                    <a:lstStyle/>
                    <a:p>
                      <a:r>
                        <a:rPr lang="en-US" sz="2400" dirty="0"/>
                        <a:t>ACA  / Obamacare</a:t>
                      </a:r>
                    </a:p>
                  </a:txBody>
                  <a:tcPr/>
                </a:tc>
                <a:tc>
                  <a:txBody>
                    <a:bodyPr/>
                    <a:lstStyle/>
                    <a:p>
                      <a:pPr algn="ctr"/>
                      <a:r>
                        <a:rPr lang="en-US" sz="2400" dirty="0"/>
                        <a:t>Republican Plan / AHCA</a:t>
                      </a:r>
                    </a:p>
                  </a:txBody>
                  <a:tcPr/>
                </a:tc>
                <a:tc>
                  <a:txBody>
                    <a:bodyPr/>
                    <a:lstStyle/>
                    <a:p>
                      <a:pPr algn="ctr"/>
                      <a:r>
                        <a:rPr lang="en-US" sz="2400" dirty="0"/>
                        <a:t>Commentary</a:t>
                      </a:r>
                    </a:p>
                  </a:txBody>
                  <a:tcPr/>
                </a:tc>
                <a:extLst>
                  <a:ext uri="{0D108BD9-81ED-4DB2-BD59-A6C34878D82A}">
                    <a16:rowId xmlns="" xmlns:a16="http://schemas.microsoft.com/office/drawing/2014/main" val="3522797566"/>
                  </a:ext>
                </a:extLst>
              </a:tr>
              <a:tr h="370840">
                <a:tc>
                  <a:txBody>
                    <a:bodyPr/>
                    <a:lstStyle/>
                    <a:p>
                      <a:r>
                        <a:rPr lang="en-US" sz="2200" dirty="0"/>
                        <a:t>Individual mandate &amp; penalty</a:t>
                      </a:r>
                    </a:p>
                  </a:txBody>
                  <a:tcPr/>
                </a:tc>
                <a:tc>
                  <a:txBody>
                    <a:bodyPr/>
                    <a:lstStyle/>
                    <a:p>
                      <a:pPr algn="ctr"/>
                      <a:r>
                        <a:rPr lang="en-US" sz="2200" dirty="0"/>
                        <a:t>No mandate. If let insurance lapse, pay 30% penalty in first year back</a:t>
                      </a:r>
                    </a:p>
                  </a:txBody>
                  <a:tcPr/>
                </a:tc>
                <a:tc>
                  <a:txBody>
                    <a:bodyPr/>
                    <a:lstStyle/>
                    <a:p>
                      <a:r>
                        <a:rPr lang="en-US" sz="2200" dirty="0"/>
                        <a:t>Incentive to stay, but dis-incentive to return.  More young people will likely go uninsured, raising costs for all.</a:t>
                      </a:r>
                    </a:p>
                  </a:txBody>
                  <a:tcPr/>
                </a:tc>
                <a:extLst>
                  <a:ext uri="{0D108BD9-81ED-4DB2-BD59-A6C34878D82A}">
                    <a16:rowId xmlns="" xmlns:a16="http://schemas.microsoft.com/office/drawing/2014/main" val="644040758"/>
                  </a:ext>
                </a:extLst>
              </a:tr>
              <a:tr h="370840">
                <a:tc>
                  <a:txBody>
                    <a:bodyPr/>
                    <a:lstStyle/>
                    <a:p>
                      <a:r>
                        <a:rPr lang="en-US" sz="2200" dirty="0"/>
                        <a:t>Business mandate to offer insurance if &gt; 50 employees</a:t>
                      </a:r>
                    </a:p>
                  </a:txBody>
                  <a:tcPr/>
                </a:tc>
                <a:tc>
                  <a:txBody>
                    <a:bodyPr/>
                    <a:lstStyle/>
                    <a:p>
                      <a:pPr algn="ctr"/>
                      <a:r>
                        <a:rPr lang="en-US" sz="2200" dirty="0"/>
                        <a:t>Repealed</a:t>
                      </a:r>
                    </a:p>
                  </a:txBody>
                  <a:tcPr/>
                </a:tc>
                <a:tc>
                  <a:txBody>
                    <a:bodyPr/>
                    <a:lstStyle/>
                    <a:p>
                      <a:r>
                        <a:rPr lang="en-US" sz="2200" dirty="0"/>
                        <a:t>Favors business over labor</a:t>
                      </a:r>
                    </a:p>
                  </a:txBody>
                  <a:tcPr/>
                </a:tc>
                <a:extLst>
                  <a:ext uri="{0D108BD9-81ED-4DB2-BD59-A6C34878D82A}">
                    <a16:rowId xmlns="" xmlns:a16="http://schemas.microsoft.com/office/drawing/2014/main" val="4037062555"/>
                  </a:ext>
                </a:extLst>
              </a:tr>
              <a:tr h="370840">
                <a:tc>
                  <a:txBody>
                    <a:bodyPr/>
                    <a:lstStyle/>
                    <a:p>
                      <a:r>
                        <a:rPr lang="en-US" sz="2200" dirty="0"/>
                        <a:t>Premium subsidies based on income, local cost &amp; age</a:t>
                      </a:r>
                    </a:p>
                  </a:txBody>
                  <a:tcPr/>
                </a:tc>
                <a:tc>
                  <a:txBody>
                    <a:bodyPr/>
                    <a:lstStyle/>
                    <a:p>
                      <a:pPr algn="ctr"/>
                      <a:r>
                        <a:rPr lang="en-US" sz="2200" dirty="0"/>
                        <a:t>Age-based subsidies phased out for higher incomes</a:t>
                      </a:r>
                    </a:p>
                  </a:txBody>
                  <a:tcPr/>
                </a:tc>
                <a:tc>
                  <a:txBody>
                    <a:bodyPr/>
                    <a:lstStyle/>
                    <a:p>
                      <a:r>
                        <a:rPr lang="en-US" sz="2200" dirty="0"/>
                        <a:t>More young people will opt-out</a:t>
                      </a:r>
                    </a:p>
                  </a:txBody>
                  <a:tcPr/>
                </a:tc>
                <a:extLst>
                  <a:ext uri="{0D108BD9-81ED-4DB2-BD59-A6C34878D82A}">
                    <a16:rowId xmlns="" xmlns:a16="http://schemas.microsoft.com/office/drawing/2014/main" val="2014702676"/>
                  </a:ext>
                </a:extLst>
              </a:tr>
              <a:tr h="370840">
                <a:tc>
                  <a:txBody>
                    <a:bodyPr/>
                    <a:lstStyle/>
                    <a:p>
                      <a:r>
                        <a:rPr lang="en-US" sz="2200" dirty="0"/>
                        <a:t>“Cost-sharing subsidies” for out-of-pocket expenses</a:t>
                      </a:r>
                    </a:p>
                  </a:txBody>
                  <a:tcPr/>
                </a:tc>
                <a:tc>
                  <a:txBody>
                    <a:bodyPr/>
                    <a:lstStyle/>
                    <a:p>
                      <a:pPr algn="ctr"/>
                      <a:r>
                        <a:rPr lang="en-US" sz="2200" dirty="0"/>
                        <a:t>Repealed in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Reductions in benefits for poor; deficit reduction; worsens after-tax inequality</a:t>
                      </a:r>
                    </a:p>
                  </a:txBody>
                  <a:tcPr/>
                </a:tc>
                <a:extLst>
                  <a:ext uri="{0D108BD9-81ED-4DB2-BD59-A6C34878D82A}">
                    <a16:rowId xmlns="" xmlns:a16="http://schemas.microsoft.com/office/drawing/2014/main" val="3439499811"/>
                  </a:ext>
                </a:extLst>
              </a:tr>
              <a:tr h="370840">
                <a:tc>
                  <a:txBody>
                    <a:bodyPr/>
                    <a:lstStyle/>
                    <a:p>
                      <a:r>
                        <a:rPr lang="en-US" sz="2200" dirty="0"/>
                        <a:t>Tax hikes on higher incomes</a:t>
                      </a:r>
                    </a:p>
                  </a:txBody>
                  <a:tcPr/>
                </a:tc>
                <a:tc>
                  <a:txBody>
                    <a:bodyPr/>
                    <a:lstStyle/>
                    <a:p>
                      <a:pPr algn="ctr"/>
                      <a:r>
                        <a:rPr lang="en-US" sz="2200" dirty="0"/>
                        <a:t>Repealed</a:t>
                      </a:r>
                    </a:p>
                  </a:txBody>
                  <a:tcPr/>
                </a:tc>
                <a:tc>
                  <a:txBody>
                    <a:bodyPr/>
                    <a:lstStyle/>
                    <a:p>
                      <a:r>
                        <a:rPr lang="en-US" sz="2200" dirty="0"/>
                        <a:t>Top 1% pay $33k/year less in taxes</a:t>
                      </a:r>
                    </a:p>
                  </a:txBody>
                  <a:tcPr/>
                </a:tc>
                <a:extLst>
                  <a:ext uri="{0D108BD9-81ED-4DB2-BD59-A6C34878D82A}">
                    <a16:rowId xmlns="" xmlns:a16="http://schemas.microsoft.com/office/drawing/2014/main" val="1917093452"/>
                  </a:ext>
                </a:extLst>
              </a:tr>
              <a:tr h="370840">
                <a:tc>
                  <a:txBody>
                    <a:bodyPr/>
                    <a:lstStyle/>
                    <a:p>
                      <a:r>
                        <a:rPr lang="en-US" sz="2200" dirty="0"/>
                        <a:t>No denial of coverage for pre-existing conditions</a:t>
                      </a:r>
                    </a:p>
                  </a:txBody>
                  <a:tcPr/>
                </a:tc>
                <a:tc>
                  <a:txBody>
                    <a:bodyPr/>
                    <a:lstStyle/>
                    <a:p>
                      <a:pPr algn="ctr"/>
                      <a:r>
                        <a:rPr lang="en-US" sz="2200" dirty="0"/>
                        <a:t>Maintained</a:t>
                      </a:r>
                    </a:p>
                  </a:txBody>
                  <a:tcPr/>
                </a:tc>
                <a:tc>
                  <a:txBody>
                    <a:bodyPr/>
                    <a:lstStyle/>
                    <a:p>
                      <a:r>
                        <a:rPr lang="en-US" sz="2200" dirty="0"/>
                        <a:t>Status quo</a:t>
                      </a:r>
                    </a:p>
                  </a:txBody>
                  <a:tcPr/>
                </a:tc>
                <a:extLst>
                  <a:ext uri="{0D108BD9-81ED-4DB2-BD59-A6C34878D82A}">
                    <a16:rowId xmlns="" xmlns:a16="http://schemas.microsoft.com/office/drawing/2014/main" val="579871090"/>
                  </a:ext>
                </a:extLst>
              </a:tr>
              <a:tr h="370840">
                <a:tc>
                  <a:txBody>
                    <a:bodyPr/>
                    <a:lstStyle/>
                    <a:p>
                      <a:r>
                        <a:rPr lang="en-US" sz="2200" dirty="0"/>
                        <a:t>Dependent coverage to 26</a:t>
                      </a:r>
                    </a:p>
                  </a:txBody>
                  <a:tcPr/>
                </a:tc>
                <a:tc>
                  <a:txBody>
                    <a:bodyPr/>
                    <a:lstStyle/>
                    <a:p>
                      <a:pPr algn="ctr"/>
                      <a:r>
                        <a:rPr lang="en-US" sz="2200" dirty="0"/>
                        <a:t>Maintained</a:t>
                      </a:r>
                    </a:p>
                  </a:txBody>
                  <a:tcPr/>
                </a:tc>
                <a:tc>
                  <a:txBody>
                    <a:bodyPr/>
                    <a:lstStyle/>
                    <a:p>
                      <a:r>
                        <a:rPr lang="en-US" sz="2200" dirty="0"/>
                        <a:t>Status quo</a:t>
                      </a:r>
                    </a:p>
                  </a:txBody>
                  <a:tcPr/>
                </a:tc>
                <a:extLst>
                  <a:ext uri="{0D108BD9-81ED-4DB2-BD59-A6C34878D82A}">
                    <a16:rowId xmlns="" xmlns:a16="http://schemas.microsoft.com/office/drawing/2014/main" val="394852761"/>
                  </a:ext>
                </a:extLst>
              </a:tr>
              <a:tr h="370840">
                <a:tc>
                  <a:txBody>
                    <a:bodyPr/>
                    <a:lstStyle/>
                    <a:p>
                      <a:r>
                        <a:rPr lang="en-US" sz="2200" dirty="0"/>
                        <a:t>Essential health benefits</a:t>
                      </a:r>
                    </a:p>
                  </a:txBody>
                  <a:tcPr/>
                </a:tc>
                <a:tc>
                  <a:txBody>
                    <a:bodyPr/>
                    <a:lstStyle/>
                    <a:p>
                      <a:pPr algn="ctr"/>
                      <a:r>
                        <a:rPr lang="en-US" sz="2200" dirty="0"/>
                        <a:t>Maintained</a:t>
                      </a:r>
                    </a:p>
                  </a:txBody>
                  <a:tcPr/>
                </a:tc>
                <a:tc>
                  <a:txBody>
                    <a:bodyPr/>
                    <a:lstStyle/>
                    <a:p>
                      <a:r>
                        <a:rPr lang="en-US" sz="2200" dirty="0"/>
                        <a:t>Status quo</a:t>
                      </a:r>
                    </a:p>
                  </a:txBody>
                  <a:tcPr/>
                </a:tc>
                <a:extLst>
                  <a:ext uri="{0D108BD9-81ED-4DB2-BD59-A6C34878D82A}">
                    <a16:rowId xmlns="" xmlns:a16="http://schemas.microsoft.com/office/drawing/2014/main" val="2538070968"/>
                  </a:ext>
                </a:extLst>
              </a:tr>
              <a:tr h="370840">
                <a:tc>
                  <a:txBody>
                    <a:bodyPr/>
                    <a:lstStyle/>
                    <a:p>
                      <a:r>
                        <a:rPr lang="en-US" sz="2200" dirty="0"/>
                        <a:t>Insurers cover % cost of care</a:t>
                      </a:r>
                    </a:p>
                  </a:txBody>
                  <a:tcPr/>
                </a:tc>
                <a:tc>
                  <a:txBody>
                    <a:bodyPr/>
                    <a:lstStyle/>
                    <a:p>
                      <a:pPr algn="ctr"/>
                      <a:r>
                        <a:rPr lang="en-US" sz="2200" dirty="0"/>
                        <a:t>Repealed</a:t>
                      </a:r>
                    </a:p>
                  </a:txBody>
                  <a:tcPr/>
                </a:tc>
                <a:tc>
                  <a:txBody>
                    <a:bodyPr/>
                    <a:lstStyle/>
                    <a:p>
                      <a:r>
                        <a:rPr lang="en-US" sz="2200" dirty="0"/>
                        <a:t>Enables catastrophic plans</a:t>
                      </a:r>
                    </a:p>
                  </a:txBody>
                  <a:tcPr/>
                </a:tc>
                <a:extLst>
                  <a:ext uri="{0D108BD9-81ED-4DB2-BD59-A6C34878D82A}">
                    <a16:rowId xmlns="" xmlns:a16="http://schemas.microsoft.com/office/drawing/2014/main" val="2551259952"/>
                  </a:ext>
                </a:extLst>
              </a:tr>
            </a:tbl>
          </a:graphicData>
        </a:graphic>
      </p:graphicFrame>
      <p:sp>
        <p:nvSpPr>
          <p:cNvPr id="6" name="Slide Number Placeholder 1"/>
          <p:cNvSpPr txBox="1">
            <a:spLocks/>
          </p:cNvSpPr>
          <p:nvPr/>
        </p:nvSpPr>
        <p:spPr>
          <a:xfrm>
            <a:off x="9448800" y="642100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61</a:t>
            </a:r>
            <a:endParaRPr lang="en-US" dirty="0"/>
          </a:p>
        </p:txBody>
      </p:sp>
    </p:spTree>
    <p:extLst>
      <p:ext uri="{BB962C8B-B14F-4D97-AF65-F5344CB8AC3E}">
        <p14:creationId xmlns:p14="http://schemas.microsoft.com/office/powerpoint/2010/main" val="682531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26840" y="6482322"/>
            <a:ext cx="2743200" cy="365125"/>
          </a:xfrm>
        </p:spPr>
        <p:txBody>
          <a:bodyPr/>
          <a:lstStyle/>
          <a:p>
            <a:fld id="{E4A4709E-203A-4E96-B96D-49A71B3DD14A}" type="slidenum">
              <a:rPr lang="en-US" smtClean="0"/>
              <a:t>62</a:t>
            </a:fld>
            <a:endParaRPr lang="en-US" dirty="0"/>
          </a:p>
        </p:txBody>
      </p:sp>
      <p:sp>
        <p:nvSpPr>
          <p:cNvPr id="4" name="TextBox 3"/>
          <p:cNvSpPr txBox="1"/>
          <p:nvPr/>
        </p:nvSpPr>
        <p:spPr>
          <a:xfrm>
            <a:off x="2950382" y="35903"/>
            <a:ext cx="5774914" cy="584775"/>
          </a:xfrm>
          <a:prstGeom prst="rect">
            <a:avLst/>
          </a:prstGeom>
          <a:noFill/>
        </p:spPr>
        <p:txBody>
          <a:bodyPr wrap="none" rtlCol="0">
            <a:spAutoFit/>
          </a:bodyPr>
          <a:lstStyle/>
          <a:p>
            <a:r>
              <a:rPr lang="en-US" sz="3200" dirty="0"/>
              <a:t>Comparison with Republican Plan</a:t>
            </a:r>
          </a:p>
        </p:txBody>
      </p:sp>
      <p:sp>
        <p:nvSpPr>
          <p:cNvPr id="5" name="TextBox 4"/>
          <p:cNvSpPr txBox="1"/>
          <p:nvPr/>
        </p:nvSpPr>
        <p:spPr>
          <a:xfrm>
            <a:off x="397164" y="1603195"/>
            <a:ext cx="184731" cy="369332"/>
          </a:xfrm>
          <a:prstGeom prst="rect">
            <a:avLst/>
          </a:prstGeom>
          <a:noFill/>
        </p:spPr>
        <p:txBody>
          <a:bodyPr wrap="none" rtlCol="0">
            <a:spAutoFit/>
          </a:bodyPr>
          <a:lstStyle/>
          <a:p>
            <a:endParaRPr lang="en-US" dirty="0"/>
          </a:p>
        </p:txBody>
      </p:sp>
      <p:sp>
        <p:nvSpPr>
          <p:cNvPr id="9" name="TextBox 8"/>
          <p:cNvSpPr txBox="1"/>
          <p:nvPr/>
        </p:nvSpPr>
        <p:spPr>
          <a:xfrm>
            <a:off x="397164" y="6201116"/>
            <a:ext cx="713016" cy="276999"/>
          </a:xfrm>
          <a:prstGeom prst="rect">
            <a:avLst/>
          </a:prstGeom>
          <a:noFill/>
        </p:spPr>
        <p:txBody>
          <a:bodyPr wrap="none" rtlCol="0">
            <a:spAutoFit/>
          </a:bodyPr>
          <a:lstStyle/>
          <a:p>
            <a:r>
              <a:rPr lang="en-US" sz="1200" dirty="0"/>
              <a:t>Sources:</a:t>
            </a:r>
          </a:p>
        </p:txBody>
      </p:sp>
      <p:graphicFrame>
        <p:nvGraphicFramePr>
          <p:cNvPr id="10" name="Table 9"/>
          <p:cNvGraphicFramePr>
            <a:graphicFrameLocks noGrp="1"/>
          </p:cNvGraphicFramePr>
          <p:nvPr>
            <p:extLst>
              <p:ext uri="{D42A27DB-BD31-4B8C-83A1-F6EECF244321}">
                <p14:modId xmlns:p14="http://schemas.microsoft.com/office/powerpoint/2010/main" val="758887356"/>
              </p:ext>
            </p:extLst>
          </p:nvPr>
        </p:nvGraphicFramePr>
        <p:xfrm>
          <a:off x="309523" y="591045"/>
          <a:ext cx="11792422" cy="6217920"/>
        </p:xfrm>
        <a:graphic>
          <a:graphicData uri="http://schemas.openxmlformats.org/drawingml/2006/table">
            <a:tbl>
              <a:tblPr firstRow="1" bandRow="1">
                <a:tableStyleId>{073A0DAA-6AF3-43AB-8588-CEC1D06C72B9}</a:tableStyleId>
              </a:tblPr>
              <a:tblGrid>
                <a:gridCol w="3441677">
                  <a:extLst>
                    <a:ext uri="{9D8B030D-6E8A-4147-A177-3AD203B41FA5}">
                      <a16:colId xmlns="" xmlns:a16="http://schemas.microsoft.com/office/drawing/2014/main" val="2356642357"/>
                    </a:ext>
                  </a:extLst>
                </a:gridCol>
                <a:gridCol w="3704110">
                  <a:extLst>
                    <a:ext uri="{9D8B030D-6E8A-4147-A177-3AD203B41FA5}">
                      <a16:colId xmlns="" xmlns:a16="http://schemas.microsoft.com/office/drawing/2014/main" val="318231198"/>
                    </a:ext>
                  </a:extLst>
                </a:gridCol>
                <a:gridCol w="4646635">
                  <a:extLst>
                    <a:ext uri="{9D8B030D-6E8A-4147-A177-3AD203B41FA5}">
                      <a16:colId xmlns="" xmlns:a16="http://schemas.microsoft.com/office/drawing/2014/main" val="1770428764"/>
                    </a:ext>
                  </a:extLst>
                </a:gridCol>
              </a:tblGrid>
              <a:tr h="370840">
                <a:tc>
                  <a:txBody>
                    <a:bodyPr/>
                    <a:lstStyle/>
                    <a:p>
                      <a:r>
                        <a:rPr lang="en-US" sz="2400" dirty="0"/>
                        <a:t>ACA  / Obamacare</a:t>
                      </a:r>
                    </a:p>
                  </a:txBody>
                  <a:tcPr/>
                </a:tc>
                <a:tc>
                  <a:txBody>
                    <a:bodyPr/>
                    <a:lstStyle/>
                    <a:p>
                      <a:pPr algn="ctr"/>
                      <a:r>
                        <a:rPr lang="en-US" sz="2400" dirty="0"/>
                        <a:t>Republican Plan / AHCA</a:t>
                      </a:r>
                    </a:p>
                  </a:txBody>
                  <a:tcPr/>
                </a:tc>
                <a:tc>
                  <a:txBody>
                    <a:bodyPr/>
                    <a:lstStyle/>
                    <a:p>
                      <a:pPr algn="ctr"/>
                      <a:r>
                        <a:rPr lang="en-US" sz="2400" dirty="0"/>
                        <a:t>Commentary</a:t>
                      </a:r>
                    </a:p>
                  </a:txBody>
                  <a:tcPr/>
                </a:tc>
                <a:extLst>
                  <a:ext uri="{0D108BD9-81ED-4DB2-BD59-A6C34878D82A}">
                    <a16:rowId xmlns="" xmlns:a16="http://schemas.microsoft.com/office/drawing/2014/main" val="3522797566"/>
                  </a:ext>
                </a:extLst>
              </a:tr>
              <a:tr h="370840">
                <a:tc>
                  <a:txBody>
                    <a:bodyPr/>
                    <a:lstStyle/>
                    <a:p>
                      <a:r>
                        <a:rPr lang="en-US" sz="2200" dirty="0"/>
                        <a:t>Medicaid expansion at 138% of poverty level</a:t>
                      </a:r>
                    </a:p>
                  </a:txBody>
                  <a:tcPr/>
                </a:tc>
                <a:tc>
                  <a:txBody>
                    <a:bodyPr/>
                    <a:lstStyle/>
                    <a:p>
                      <a:r>
                        <a:rPr lang="en-US" sz="2200" dirty="0"/>
                        <a:t>Status quo through 2019, then  expansion costs state more</a:t>
                      </a:r>
                    </a:p>
                  </a:txBody>
                  <a:tcPr/>
                </a:tc>
                <a:tc>
                  <a:txBody>
                    <a:bodyPr/>
                    <a:lstStyle/>
                    <a:p>
                      <a:r>
                        <a:rPr lang="en-US" sz="2200" dirty="0"/>
                        <a:t>Fewer states will keep expansion.</a:t>
                      </a:r>
                    </a:p>
                  </a:txBody>
                  <a:tcPr/>
                </a:tc>
                <a:extLst>
                  <a:ext uri="{0D108BD9-81ED-4DB2-BD59-A6C34878D82A}">
                    <a16:rowId xmlns="" xmlns:a16="http://schemas.microsoft.com/office/drawing/2014/main" val="644040758"/>
                  </a:ext>
                </a:extLst>
              </a:tr>
              <a:tr h="370840">
                <a:tc>
                  <a:txBody>
                    <a:bodyPr/>
                    <a:lstStyle/>
                    <a:p>
                      <a:r>
                        <a:rPr lang="en-US" sz="2200" dirty="0">
                          <a:solidFill>
                            <a:srgbClr val="C00000"/>
                          </a:solidFill>
                        </a:rPr>
                        <a:t>Medicaid costs open-ended for eligible persons (70+ mil)</a:t>
                      </a:r>
                    </a:p>
                  </a:txBody>
                  <a:tcPr/>
                </a:tc>
                <a:tc>
                  <a:txBody>
                    <a:bodyPr/>
                    <a:lstStyle/>
                    <a:p>
                      <a:pPr algn="ctr"/>
                      <a:r>
                        <a:rPr lang="en-US" sz="2200" dirty="0">
                          <a:solidFill>
                            <a:srgbClr val="C00000"/>
                          </a:solidFill>
                        </a:rPr>
                        <a:t>Per-capita cap starting 2020; amount at 2016 level</a:t>
                      </a:r>
                    </a:p>
                  </a:txBody>
                  <a:tcPr/>
                </a:tc>
                <a:tc>
                  <a:txBody>
                    <a:bodyPr/>
                    <a:lstStyle/>
                    <a:p>
                      <a:r>
                        <a:rPr lang="en-US" sz="2200" dirty="0">
                          <a:solidFill>
                            <a:srgbClr val="C00000"/>
                          </a:solidFill>
                        </a:rPr>
                        <a:t>Reductions in benefits for poor; deficit reduction; worsens after-tax inequality</a:t>
                      </a:r>
                    </a:p>
                  </a:txBody>
                  <a:tcPr/>
                </a:tc>
                <a:extLst>
                  <a:ext uri="{0D108BD9-81ED-4DB2-BD59-A6C34878D82A}">
                    <a16:rowId xmlns="" xmlns:a16="http://schemas.microsoft.com/office/drawing/2014/main" val="4037062555"/>
                  </a:ext>
                </a:extLst>
              </a:tr>
              <a:tr h="370840">
                <a:tc>
                  <a:txBody>
                    <a:bodyPr/>
                    <a:lstStyle/>
                    <a:p>
                      <a:r>
                        <a:rPr lang="en-US" sz="2200" dirty="0"/>
                        <a:t>Funding for planned parenthood clinics via Medicaid &amp; other programs</a:t>
                      </a:r>
                    </a:p>
                  </a:txBody>
                  <a:tcPr/>
                </a:tc>
                <a:tc>
                  <a:txBody>
                    <a:bodyPr/>
                    <a:lstStyle/>
                    <a:p>
                      <a:pPr algn="ctr"/>
                      <a:r>
                        <a:rPr lang="en-US" sz="2200" dirty="0"/>
                        <a:t>Repealed for one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Reductions in benefits for poor; deficit reduction; worsens after-tax inequality</a:t>
                      </a:r>
                    </a:p>
                  </a:txBody>
                  <a:tcPr/>
                </a:tc>
                <a:extLst>
                  <a:ext uri="{0D108BD9-81ED-4DB2-BD59-A6C34878D82A}">
                    <a16:rowId xmlns="" xmlns:a16="http://schemas.microsoft.com/office/drawing/2014/main" val="3184470087"/>
                  </a:ext>
                </a:extLst>
              </a:tr>
              <a:tr h="370840">
                <a:tc>
                  <a:txBody>
                    <a:bodyPr/>
                    <a:lstStyle/>
                    <a:p>
                      <a:r>
                        <a:rPr lang="en-US" sz="2200" dirty="0"/>
                        <a:t>Plans that qualify for subsidies</a:t>
                      </a:r>
                    </a:p>
                  </a:txBody>
                  <a:tcPr/>
                </a:tc>
                <a:tc>
                  <a:txBody>
                    <a:bodyPr/>
                    <a:lstStyle/>
                    <a:p>
                      <a:pPr algn="ctr"/>
                      <a:r>
                        <a:rPr lang="en-US" sz="2200" dirty="0"/>
                        <a:t>Expanded</a:t>
                      </a:r>
                    </a:p>
                  </a:txBody>
                  <a:tcPr/>
                </a:tc>
                <a:tc>
                  <a:txBody>
                    <a:bodyPr/>
                    <a:lstStyle/>
                    <a:p>
                      <a:r>
                        <a:rPr lang="en-US" sz="2200" dirty="0"/>
                        <a:t>More choices</a:t>
                      </a:r>
                    </a:p>
                  </a:txBody>
                  <a:tcPr/>
                </a:tc>
                <a:extLst>
                  <a:ext uri="{0D108BD9-81ED-4DB2-BD59-A6C34878D82A}">
                    <a16:rowId xmlns="" xmlns:a16="http://schemas.microsoft.com/office/drawing/2014/main" val="2014702676"/>
                  </a:ext>
                </a:extLst>
              </a:tr>
              <a:tr h="370840">
                <a:tc>
                  <a:txBody>
                    <a:bodyPr/>
                    <a:lstStyle/>
                    <a:p>
                      <a:r>
                        <a:rPr lang="en-US" sz="2200" dirty="0"/>
                        <a:t>Health savings accounts ($3,400 indiv, $6,750 family)</a:t>
                      </a:r>
                    </a:p>
                  </a:txBody>
                  <a:tcPr/>
                </a:tc>
                <a:tc>
                  <a:txBody>
                    <a:bodyPr/>
                    <a:lstStyle/>
                    <a:p>
                      <a:pPr algn="ctr"/>
                      <a:r>
                        <a:rPr lang="en-US" sz="2200" dirty="0"/>
                        <a:t>About 2x more can be put into account pre-tax</a:t>
                      </a:r>
                    </a:p>
                  </a:txBody>
                  <a:tcPr/>
                </a:tc>
                <a:tc>
                  <a:txBody>
                    <a:bodyPr/>
                    <a:lstStyle/>
                    <a:p>
                      <a:r>
                        <a:rPr lang="en-US" sz="2200" dirty="0"/>
                        <a:t>Do poor people have any more to save?  Primarily benefits wealthy.</a:t>
                      </a:r>
                    </a:p>
                  </a:txBody>
                  <a:tcPr/>
                </a:tc>
                <a:extLst>
                  <a:ext uri="{0D108BD9-81ED-4DB2-BD59-A6C34878D82A}">
                    <a16:rowId xmlns="" xmlns:a16="http://schemas.microsoft.com/office/drawing/2014/main" val="1917093452"/>
                  </a:ext>
                </a:extLst>
              </a:tr>
              <a:tr h="370840">
                <a:tc>
                  <a:txBody>
                    <a:bodyPr/>
                    <a:lstStyle/>
                    <a:p>
                      <a:r>
                        <a:rPr lang="en-US" sz="2200" dirty="0"/>
                        <a:t>Premiums for older persons capped at 3x young</a:t>
                      </a:r>
                    </a:p>
                  </a:txBody>
                  <a:tcPr/>
                </a:tc>
                <a:tc>
                  <a:txBody>
                    <a:bodyPr/>
                    <a:lstStyle/>
                    <a:p>
                      <a:pPr algn="ctr"/>
                      <a:r>
                        <a:rPr lang="en-US" sz="2200" dirty="0"/>
                        <a:t>Older premiums capped at 5x young; states can set own ratio</a:t>
                      </a:r>
                    </a:p>
                  </a:txBody>
                  <a:tcPr/>
                </a:tc>
                <a:tc>
                  <a:txBody>
                    <a:bodyPr/>
                    <a:lstStyle/>
                    <a:p>
                      <a:r>
                        <a:rPr lang="en-US" sz="2200" dirty="0"/>
                        <a:t>Older will pay </a:t>
                      </a:r>
                      <a:r>
                        <a:rPr lang="en-US" sz="2200" dirty="0" smtClean="0"/>
                        <a:t>more</a:t>
                      </a:r>
                      <a:r>
                        <a:rPr lang="en-US" sz="2200" baseline="0" dirty="0" smtClean="0"/>
                        <a:t>; more likely to opt-out leaving healthier pool at lower cost</a:t>
                      </a:r>
                      <a:endParaRPr lang="en-US" sz="2200" dirty="0"/>
                    </a:p>
                  </a:txBody>
                  <a:tcPr/>
                </a:tc>
                <a:extLst>
                  <a:ext uri="{0D108BD9-81ED-4DB2-BD59-A6C34878D82A}">
                    <a16:rowId xmlns="" xmlns:a16="http://schemas.microsoft.com/office/drawing/2014/main" val="579871090"/>
                  </a:ext>
                </a:extLst>
              </a:tr>
              <a:tr h="370840">
                <a:tc>
                  <a:txBody>
                    <a:bodyPr/>
                    <a:lstStyle/>
                    <a:p>
                      <a:r>
                        <a:rPr lang="en-US" sz="2200" dirty="0"/>
                        <a:t>Lifetime limits prohibited</a:t>
                      </a:r>
                    </a:p>
                  </a:txBody>
                  <a:tcPr/>
                </a:tc>
                <a:tc>
                  <a:txBody>
                    <a:bodyPr/>
                    <a:lstStyle/>
                    <a:p>
                      <a:pPr algn="ctr"/>
                      <a:r>
                        <a:rPr lang="en-US" sz="2200" dirty="0"/>
                        <a:t>Maintained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Status quo</a:t>
                      </a:r>
                    </a:p>
                  </a:txBody>
                  <a:tcPr/>
                </a:tc>
                <a:extLst>
                  <a:ext uri="{0D108BD9-81ED-4DB2-BD59-A6C34878D82A}">
                    <a16:rowId xmlns="" xmlns:a16="http://schemas.microsoft.com/office/drawing/2014/main" val="2611019982"/>
                  </a:ext>
                </a:extLst>
              </a:tr>
              <a:tr h="370840">
                <a:tc>
                  <a:txBody>
                    <a:bodyPr/>
                    <a:lstStyle/>
                    <a:p>
                      <a:r>
                        <a:rPr lang="en-US" sz="2200" dirty="0"/>
                        <a:t>Limit exec pay deduction</a:t>
                      </a:r>
                    </a:p>
                  </a:txBody>
                  <a:tcPr/>
                </a:tc>
                <a:tc>
                  <a:txBody>
                    <a:bodyPr/>
                    <a:lstStyle/>
                    <a:p>
                      <a:pPr algn="ctr"/>
                      <a:r>
                        <a:rPr lang="en-US" sz="2200" dirty="0"/>
                        <a:t>No limit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Tax break for corporations</a:t>
                      </a:r>
                    </a:p>
                  </a:txBody>
                  <a:tcPr/>
                </a:tc>
                <a:extLst>
                  <a:ext uri="{0D108BD9-81ED-4DB2-BD59-A6C34878D82A}">
                    <a16:rowId xmlns="" xmlns:a16="http://schemas.microsoft.com/office/drawing/2014/main" val="3550895369"/>
                  </a:ext>
                </a:extLst>
              </a:tr>
            </a:tbl>
          </a:graphicData>
        </a:graphic>
      </p:graphicFrame>
      <p:sp>
        <p:nvSpPr>
          <p:cNvPr id="7" name="Slide Number Placeholder 1"/>
          <p:cNvSpPr txBox="1">
            <a:spLocks/>
          </p:cNvSpPr>
          <p:nvPr/>
        </p:nvSpPr>
        <p:spPr>
          <a:xfrm>
            <a:off x="9448800" y="642100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62</a:t>
            </a:r>
            <a:endParaRPr lang="en-US" dirty="0"/>
          </a:p>
        </p:txBody>
      </p:sp>
    </p:spTree>
    <p:extLst>
      <p:ext uri="{BB962C8B-B14F-4D97-AF65-F5344CB8AC3E}">
        <p14:creationId xmlns:p14="http://schemas.microsoft.com/office/powerpoint/2010/main" val="40088004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1279" y="175731"/>
            <a:ext cx="8165921" cy="6574930"/>
          </a:xfrm>
          <a:prstGeom prst="rect">
            <a:avLst/>
          </a:prstGeom>
        </p:spPr>
      </p:pic>
      <p:sp>
        <p:nvSpPr>
          <p:cNvPr id="3" name="Slide Number Placeholder 1"/>
          <p:cNvSpPr>
            <a:spLocks noGrp="1"/>
          </p:cNvSpPr>
          <p:nvPr>
            <p:ph type="sldNum" sz="quarter" idx="12"/>
          </p:nvPr>
        </p:nvSpPr>
        <p:spPr>
          <a:xfrm>
            <a:off x="9448800" y="6421005"/>
            <a:ext cx="2743200" cy="365125"/>
          </a:xfrm>
        </p:spPr>
        <p:txBody>
          <a:bodyPr/>
          <a:lstStyle/>
          <a:p>
            <a:r>
              <a:rPr lang="en-US" dirty="0" smtClean="0"/>
              <a:t>63</a:t>
            </a:r>
            <a:endParaRPr lang="en-US" dirty="0"/>
          </a:p>
        </p:txBody>
      </p:sp>
    </p:spTree>
    <p:extLst>
      <p:ext uri="{BB962C8B-B14F-4D97-AF65-F5344CB8AC3E}">
        <p14:creationId xmlns:p14="http://schemas.microsoft.com/office/powerpoint/2010/main" val="3066511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774" y="183712"/>
            <a:ext cx="12000143" cy="4971488"/>
          </a:xfrm>
          <a:prstGeom prst="rect">
            <a:avLst/>
          </a:prstGeom>
        </p:spPr>
      </p:pic>
      <p:sp>
        <p:nvSpPr>
          <p:cNvPr id="3" name="Slide Number Placeholder 1"/>
          <p:cNvSpPr>
            <a:spLocks noGrp="1"/>
          </p:cNvSpPr>
          <p:nvPr>
            <p:ph type="sldNum" sz="quarter" idx="12"/>
          </p:nvPr>
        </p:nvSpPr>
        <p:spPr>
          <a:xfrm>
            <a:off x="9448800" y="6430432"/>
            <a:ext cx="2743200" cy="365125"/>
          </a:xfrm>
        </p:spPr>
        <p:txBody>
          <a:bodyPr/>
          <a:lstStyle/>
          <a:p>
            <a:r>
              <a:rPr lang="en-US" dirty="0" smtClean="0"/>
              <a:t>64</a:t>
            </a:r>
            <a:endParaRPr lang="en-US" dirty="0"/>
          </a:p>
        </p:txBody>
      </p:sp>
    </p:spTree>
    <p:extLst>
      <p:ext uri="{BB962C8B-B14F-4D97-AF65-F5344CB8AC3E}">
        <p14:creationId xmlns:p14="http://schemas.microsoft.com/office/powerpoint/2010/main" val="3429751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800" y="760897"/>
            <a:ext cx="11764800" cy="5170646"/>
          </a:xfrm>
          <a:prstGeom prst="rect">
            <a:avLst/>
          </a:prstGeom>
        </p:spPr>
        <p:txBody>
          <a:bodyPr wrap="square">
            <a:spAutoFit/>
          </a:bodyPr>
          <a:lstStyle/>
          <a:p>
            <a:pPr marL="342900" indent="-342900">
              <a:buFont typeface="Wingdings" panose="05000000000000000000" pitchFamily="2" charset="2"/>
              <a:buChar char="§"/>
            </a:pPr>
            <a:r>
              <a:rPr lang="en-US" sz="2200" dirty="0">
                <a:solidFill>
                  <a:srgbClr val="252525"/>
                </a:solidFill>
              </a:rPr>
              <a:t>Coverage reduced: 14 million in 2018, 21 million in 2020, and 24 million in </a:t>
            </a:r>
            <a:r>
              <a:rPr lang="en-US" sz="2200" dirty="0" smtClean="0">
                <a:solidFill>
                  <a:srgbClr val="252525"/>
                </a:solidFill>
              </a:rPr>
              <a:t>2026</a:t>
            </a:r>
          </a:p>
          <a:p>
            <a:pPr marL="800100" lvl="1" indent="-342900">
              <a:buFont typeface="Wingdings" panose="05000000000000000000" pitchFamily="2" charset="2"/>
              <a:buChar char="§"/>
            </a:pPr>
            <a:r>
              <a:rPr lang="en-US" sz="2200" dirty="0" smtClean="0">
                <a:solidFill>
                  <a:srgbClr val="252525"/>
                </a:solidFill>
              </a:rPr>
              <a:t>Uninsured rate rises from around 10% to 19% </a:t>
            </a:r>
            <a:endParaRPr lang="en-US" sz="2200" dirty="0">
              <a:solidFill>
                <a:srgbClr val="252525"/>
              </a:solidFill>
            </a:endParaRPr>
          </a:p>
          <a:p>
            <a:pPr marL="342900" indent="-342900">
              <a:buFont typeface="Wingdings" panose="05000000000000000000" pitchFamily="2" charset="2"/>
              <a:buChar char="§"/>
            </a:pPr>
            <a:endParaRPr lang="en-US" sz="2200" dirty="0" smtClean="0">
              <a:solidFill>
                <a:srgbClr val="252525"/>
              </a:solidFill>
            </a:endParaRPr>
          </a:p>
          <a:p>
            <a:pPr marL="342900" indent="-342900">
              <a:buFont typeface="Wingdings" panose="05000000000000000000" pitchFamily="2" charset="2"/>
              <a:buChar char="§"/>
            </a:pPr>
            <a:r>
              <a:rPr lang="en-US" sz="2200" dirty="0" smtClean="0">
                <a:solidFill>
                  <a:srgbClr val="252525"/>
                </a:solidFill>
              </a:rPr>
              <a:t>Reduces </a:t>
            </a:r>
            <a:r>
              <a:rPr lang="en-US" sz="2200" dirty="0">
                <a:solidFill>
                  <a:srgbClr val="252525"/>
                </a:solidFill>
              </a:rPr>
              <a:t>deficit $337 billion over a decade</a:t>
            </a:r>
          </a:p>
          <a:p>
            <a:pPr marL="800100" lvl="1" indent="-342900">
              <a:buFont typeface="Wingdings" panose="05000000000000000000" pitchFamily="2" charset="2"/>
              <a:buChar char="§"/>
            </a:pPr>
            <a:r>
              <a:rPr lang="en-US" sz="2200" dirty="0">
                <a:solidFill>
                  <a:srgbClr val="252525"/>
                </a:solidFill>
              </a:rPr>
              <a:t>Spend </a:t>
            </a:r>
            <a:r>
              <a:rPr lang="en-US" sz="2200" dirty="0" smtClean="0">
                <a:solidFill>
                  <a:srgbClr val="252525"/>
                </a:solidFill>
              </a:rPr>
              <a:t>~$</a:t>
            </a:r>
            <a:r>
              <a:rPr lang="en-US" sz="2200" dirty="0">
                <a:solidFill>
                  <a:srgbClr val="252525"/>
                </a:solidFill>
              </a:rPr>
              <a:t>1.2 trillion less, collect $900B </a:t>
            </a:r>
            <a:r>
              <a:rPr lang="en-US" sz="2200" dirty="0" smtClean="0">
                <a:solidFill>
                  <a:srgbClr val="252525"/>
                </a:solidFill>
              </a:rPr>
              <a:t>less</a:t>
            </a:r>
          </a:p>
          <a:p>
            <a:pPr marL="800100" lvl="1" indent="-342900">
              <a:buFont typeface="Wingdings" panose="05000000000000000000" pitchFamily="2" charset="2"/>
              <a:buChar char="§"/>
            </a:pPr>
            <a:r>
              <a:rPr lang="en-US" sz="2200" dirty="0" smtClean="0">
                <a:solidFill>
                  <a:srgbClr val="252525"/>
                </a:solidFill>
              </a:rPr>
              <a:t>Medicaid </a:t>
            </a:r>
            <a:r>
              <a:rPr lang="en-US" sz="2200" dirty="0">
                <a:solidFill>
                  <a:srgbClr val="252525"/>
                </a:solidFill>
              </a:rPr>
              <a:t>spending </a:t>
            </a:r>
            <a:r>
              <a:rPr lang="en-US" sz="2200" dirty="0" smtClean="0">
                <a:solidFill>
                  <a:srgbClr val="252525"/>
                </a:solidFill>
              </a:rPr>
              <a:t>cut $880B over a decade due to fewer recipients</a:t>
            </a:r>
          </a:p>
          <a:p>
            <a:pPr marL="800100" lvl="1" indent="-342900">
              <a:buFont typeface="Wingdings" panose="05000000000000000000" pitchFamily="2" charset="2"/>
              <a:buChar char="§"/>
            </a:pPr>
            <a:r>
              <a:rPr lang="en-US" sz="2200" dirty="0" smtClean="0">
                <a:solidFill>
                  <a:srgbClr val="252525"/>
                </a:solidFill>
              </a:rPr>
              <a:t>Taxes </a:t>
            </a:r>
            <a:r>
              <a:rPr lang="en-US" sz="2200" dirty="0">
                <a:solidFill>
                  <a:srgbClr val="252525"/>
                </a:solidFill>
              </a:rPr>
              <a:t>on roughly the top 5% of income earners </a:t>
            </a:r>
            <a:r>
              <a:rPr lang="en-US" sz="2200" dirty="0" smtClean="0">
                <a:solidFill>
                  <a:srgbClr val="252525"/>
                </a:solidFill>
              </a:rPr>
              <a:t>cut, along with penalties</a:t>
            </a:r>
            <a:endParaRPr lang="en-US" sz="2200" dirty="0">
              <a:solidFill>
                <a:srgbClr val="252525"/>
              </a:solidFill>
            </a:endParaRPr>
          </a:p>
          <a:p>
            <a:pPr marL="342900" indent="-342900">
              <a:buFont typeface="Wingdings" panose="05000000000000000000" pitchFamily="2" charset="2"/>
              <a:buChar char="§"/>
            </a:pPr>
            <a:endParaRPr lang="en-US" sz="2200" dirty="0" smtClean="0">
              <a:solidFill>
                <a:srgbClr val="252525"/>
              </a:solidFill>
            </a:endParaRPr>
          </a:p>
          <a:p>
            <a:pPr marL="342900" indent="-342900">
              <a:buFont typeface="Wingdings" panose="05000000000000000000" pitchFamily="2" charset="2"/>
              <a:buChar char="§"/>
            </a:pPr>
            <a:r>
              <a:rPr lang="en-US" sz="2200" dirty="0" smtClean="0">
                <a:solidFill>
                  <a:srgbClr val="252525"/>
                </a:solidFill>
              </a:rPr>
              <a:t>Insurance </a:t>
            </a:r>
            <a:r>
              <a:rPr lang="en-US" sz="2200" dirty="0">
                <a:solidFill>
                  <a:srgbClr val="252525"/>
                </a:solidFill>
              </a:rPr>
              <a:t>premiums would rise initially relative to current law, but would be </a:t>
            </a:r>
            <a:r>
              <a:rPr lang="en-US" sz="2200" dirty="0" smtClean="0">
                <a:solidFill>
                  <a:srgbClr val="252525"/>
                </a:solidFill>
              </a:rPr>
              <a:t>reduced later:</a:t>
            </a:r>
          </a:p>
          <a:p>
            <a:pPr marL="800100" lvl="1" indent="-342900">
              <a:buFont typeface="Wingdings" panose="05000000000000000000" pitchFamily="2" charset="2"/>
              <a:buChar char="§"/>
            </a:pPr>
            <a:r>
              <a:rPr lang="en-US" sz="2200" dirty="0" smtClean="0">
                <a:solidFill>
                  <a:srgbClr val="252525"/>
                </a:solidFill>
              </a:rPr>
              <a:t>Healthier pool as cost increases for older persons force some out</a:t>
            </a:r>
          </a:p>
          <a:p>
            <a:pPr marL="800100" lvl="1" indent="-342900">
              <a:buFont typeface="Wingdings" panose="05000000000000000000" pitchFamily="2" charset="2"/>
              <a:buChar char="§"/>
            </a:pPr>
            <a:r>
              <a:rPr lang="en-US" sz="2200" dirty="0" smtClean="0">
                <a:solidFill>
                  <a:srgbClr val="252525"/>
                </a:solidFill>
              </a:rPr>
              <a:t>Plans that cover a lower % of healthcare costs, on average</a:t>
            </a:r>
          </a:p>
          <a:p>
            <a:pPr marL="800100" lvl="1" indent="-342900">
              <a:buFont typeface="Wingdings" panose="05000000000000000000" pitchFamily="2" charset="2"/>
              <a:buChar char="§"/>
            </a:pPr>
            <a:r>
              <a:rPr lang="en-US" sz="2200" dirty="0" smtClean="0">
                <a:solidFill>
                  <a:srgbClr val="252525"/>
                </a:solidFill>
              </a:rPr>
              <a:t>Reinsurance programs established by the law help reduce premiums</a:t>
            </a:r>
          </a:p>
          <a:p>
            <a:pPr marL="342900" indent="-342900">
              <a:buFont typeface="Wingdings" panose="05000000000000000000" pitchFamily="2" charset="2"/>
              <a:buChar char="§"/>
            </a:pPr>
            <a:endParaRPr lang="en-US" sz="2200" dirty="0" smtClean="0">
              <a:solidFill>
                <a:srgbClr val="252525"/>
              </a:solidFill>
            </a:endParaRPr>
          </a:p>
          <a:p>
            <a:pPr marL="342900" indent="-342900">
              <a:buFont typeface="Wingdings" panose="05000000000000000000" pitchFamily="2" charset="2"/>
              <a:buChar char="§"/>
            </a:pPr>
            <a:r>
              <a:rPr lang="en-US" sz="2200" dirty="0" smtClean="0">
                <a:solidFill>
                  <a:srgbClr val="252525"/>
                </a:solidFill>
              </a:rPr>
              <a:t>Under </a:t>
            </a:r>
            <a:r>
              <a:rPr lang="en-US" sz="2200" dirty="0">
                <a:solidFill>
                  <a:srgbClr val="252525"/>
                </a:solidFill>
              </a:rPr>
              <a:t>both current law and the AHCA, CBO assumes the health exchange marketplaces would remain stable (i.e., no "death spiral")</a:t>
            </a:r>
            <a:endParaRPr lang="en-US" sz="2200" b="0" i="0" dirty="0">
              <a:solidFill>
                <a:srgbClr val="252525"/>
              </a:solidFill>
              <a:effectLst/>
            </a:endParaRPr>
          </a:p>
        </p:txBody>
      </p:sp>
      <p:sp>
        <p:nvSpPr>
          <p:cNvPr id="4" name="TextBox 3"/>
          <p:cNvSpPr txBox="1"/>
          <p:nvPr/>
        </p:nvSpPr>
        <p:spPr>
          <a:xfrm>
            <a:off x="2736530" y="71479"/>
            <a:ext cx="7124643" cy="584775"/>
          </a:xfrm>
          <a:prstGeom prst="rect">
            <a:avLst/>
          </a:prstGeom>
          <a:noFill/>
        </p:spPr>
        <p:txBody>
          <a:bodyPr wrap="none" rtlCol="0">
            <a:spAutoFit/>
          </a:bodyPr>
          <a:lstStyle/>
          <a:p>
            <a:r>
              <a:rPr lang="en-US" sz="3200" dirty="0"/>
              <a:t>CBO Scoring of the Republican Bill (AHCA)</a:t>
            </a:r>
          </a:p>
        </p:txBody>
      </p:sp>
      <p:sp>
        <p:nvSpPr>
          <p:cNvPr id="5" name="Slide Number Placeholder 1"/>
          <p:cNvSpPr>
            <a:spLocks noGrp="1"/>
          </p:cNvSpPr>
          <p:nvPr>
            <p:ph type="sldNum" sz="quarter" idx="12"/>
          </p:nvPr>
        </p:nvSpPr>
        <p:spPr>
          <a:xfrm>
            <a:off x="9448800" y="6421005"/>
            <a:ext cx="2743200" cy="365125"/>
          </a:xfrm>
        </p:spPr>
        <p:txBody>
          <a:bodyPr/>
          <a:lstStyle/>
          <a:p>
            <a:r>
              <a:rPr lang="en-US" dirty="0" smtClean="0"/>
              <a:t>65</a:t>
            </a:r>
            <a:endParaRPr lang="en-US" dirty="0"/>
          </a:p>
        </p:txBody>
      </p:sp>
    </p:spTree>
    <p:extLst>
      <p:ext uri="{BB962C8B-B14F-4D97-AF65-F5344CB8AC3E}">
        <p14:creationId xmlns:p14="http://schemas.microsoft.com/office/powerpoint/2010/main" val="21152020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9448800" y="6430432"/>
            <a:ext cx="2743200" cy="365125"/>
          </a:xfrm>
        </p:spPr>
        <p:txBody>
          <a:bodyPr/>
          <a:lstStyle/>
          <a:p>
            <a:r>
              <a:rPr lang="en-US" dirty="0" smtClean="0"/>
              <a:t>66</a:t>
            </a:r>
            <a:endParaRPr lang="en-US" dirty="0"/>
          </a:p>
        </p:txBody>
      </p:sp>
      <p:pic>
        <p:nvPicPr>
          <p:cNvPr id="2" name="Picture 1"/>
          <p:cNvPicPr>
            <a:picLocks noChangeAspect="1"/>
          </p:cNvPicPr>
          <p:nvPr/>
        </p:nvPicPr>
        <p:blipFill>
          <a:blip r:embed="rId2"/>
          <a:stretch>
            <a:fillRect/>
          </a:stretch>
        </p:blipFill>
        <p:spPr>
          <a:xfrm>
            <a:off x="47463" y="367644"/>
            <a:ext cx="11978679" cy="6062787"/>
          </a:xfrm>
          <a:prstGeom prst="rect">
            <a:avLst/>
          </a:prstGeom>
        </p:spPr>
      </p:pic>
    </p:spTree>
    <p:extLst>
      <p:ext uri="{BB962C8B-B14F-4D97-AF65-F5344CB8AC3E}">
        <p14:creationId xmlns:p14="http://schemas.microsoft.com/office/powerpoint/2010/main" val="1805448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9448800" y="6430432"/>
            <a:ext cx="2743200" cy="365125"/>
          </a:xfrm>
        </p:spPr>
        <p:txBody>
          <a:bodyPr/>
          <a:lstStyle/>
          <a:p>
            <a:r>
              <a:rPr lang="en-US" dirty="0" smtClean="0"/>
              <a:t>67</a:t>
            </a:r>
            <a:endParaRPr lang="en-US" dirty="0"/>
          </a:p>
        </p:txBody>
      </p:sp>
      <p:pic>
        <p:nvPicPr>
          <p:cNvPr id="4" name="Picture 3"/>
          <p:cNvPicPr>
            <a:picLocks noChangeAspect="1"/>
          </p:cNvPicPr>
          <p:nvPr/>
        </p:nvPicPr>
        <p:blipFill>
          <a:blip r:embed="rId2"/>
          <a:stretch>
            <a:fillRect/>
          </a:stretch>
        </p:blipFill>
        <p:spPr>
          <a:xfrm>
            <a:off x="160253" y="102541"/>
            <a:ext cx="10425660" cy="6693016"/>
          </a:xfrm>
          <a:prstGeom prst="rect">
            <a:avLst/>
          </a:prstGeom>
        </p:spPr>
      </p:pic>
      <p:sp>
        <p:nvSpPr>
          <p:cNvPr id="2" name="TextBox 1"/>
          <p:cNvSpPr txBox="1"/>
          <p:nvPr/>
        </p:nvSpPr>
        <p:spPr>
          <a:xfrm>
            <a:off x="10670756" y="1282046"/>
            <a:ext cx="1442687" cy="1477328"/>
          </a:xfrm>
          <a:prstGeom prst="rect">
            <a:avLst/>
          </a:prstGeom>
          <a:noFill/>
        </p:spPr>
        <p:txBody>
          <a:bodyPr wrap="square" rtlCol="0">
            <a:spAutoFit/>
          </a:bodyPr>
          <a:lstStyle/>
          <a:p>
            <a:r>
              <a:rPr lang="en-US" dirty="0" smtClean="0"/>
              <a:t>- spend less</a:t>
            </a:r>
          </a:p>
          <a:p>
            <a:endParaRPr lang="en-US" dirty="0" smtClean="0"/>
          </a:p>
          <a:p>
            <a:r>
              <a:rPr lang="en-US" dirty="0" smtClean="0"/>
              <a:t>+ spend more or collect less</a:t>
            </a:r>
            <a:endParaRPr lang="en-US" dirty="0"/>
          </a:p>
        </p:txBody>
      </p:sp>
    </p:spTree>
    <p:extLst>
      <p:ext uri="{BB962C8B-B14F-4D97-AF65-F5344CB8AC3E}">
        <p14:creationId xmlns:p14="http://schemas.microsoft.com/office/powerpoint/2010/main" val="3942799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244" y="1796184"/>
            <a:ext cx="4563295" cy="1200329"/>
          </a:xfrm>
          <a:prstGeom prst="rect">
            <a:avLst/>
          </a:prstGeom>
          <a:noFill/>
        </p:spPr>
        <p:txBody>
          <a:bodyPr wrap="square" rtlCol="0">
            <a:spAutoFit/>
          </a:bodyPr>
          <a:lstStyle/>
          <a:p>
            <a:pPr algn="ctr"/>
            <a:r>
              <a:rPr lang="en-US" sz="3600" dirty="0" smtClean="0"/>
              <a:t>The </a:t>
            </a:r>
            <a:r>
              <a:rPr lang="en-US" sz="3600" dirty="0"/>
              <a:t>Economy Under President Obama</a:t>
            </a:r>
          </a:p>
        </p:txBody>
      </p:sp>
      <p:sp>
        <p:nvSpPr>
          <p:cNvPr id="5" name="TextBox 4"/>
          <p:cNvSpPr txBox="1"/>
          <p:nvPr/>
        </p:nvSpPr>
        <p:spPr>
          <a:xfrm>
            <a:off x="3350903" y="5588509"/>
            <a:ext cx="5827813" cy="1200329"/>
          </a:xfrm>
          <a:prstGeom prst="rect">
            <a:avLst/>
          </a:prstGeom>
          <a:noFill/>
        </p:spPr>
        <p:txBody>
          <a:bodyPr wrap="none" rtlCol="0">
            <a:spAutoFit/>
          </a:bodyPr>
          <a:lstStyle/>
          <a:p>
            <a:pPr algn="ctr"/>
            <a:r>
              <a:rPr lang="en-US" sz="2400" dirty="0"/>
              <a:t>David Doney  &amp;  Karl Faulstich </a:t>
            </a:r>
          </a:p>
          <a:p>
            <a:pPr algn="ctr"/>
            <a:r>
              <a:rPr lang="en-US" sz="2400" dirty="0"/>
              <a:t>NWSOFA Fiscal &amp; Economic Discussion Group</a:t>
            </a:r>
          </a:p>
          <a:p>
            <a:pPr algn="ctr"/>
            <a:r>
              <a:rPr lang="en-US" sz="2400" dirty="0"/>
              <a:t>March 21, 2017</a:t>
            </a:r>
          </a:p>
        </p:txBody>
      </p:sp>
      <p:pic>
        <p:nvPicPr>
          <p:cNvPr id="2" name="Picture 1"/>
          <p:cNvPicPr>
            <a:picLocks noChangeAspect="1"/>
          </p:cNvPicPr>
          <p:nvPr/>
        </p:nvPicPr>
        <p:blipFill>
          <a:blip r:embed="rId2"/>
          <a:stretch>
            <a:fillRect/>
          </a:stretch>
        </p:blipFill>
        <p:spPr>
          <a:xfrm>
            <a:off x="566407" y="1117455"/>
            <a:ext cx="6173758" cy="3236117"/>
          </a:xfrm>
          <a:prstGeom prst="rect">
            <a:avLst/>
          </a:prstGeom>
        </p:spPr>
      </p:pic>
      <p:sp>
        <p:nvSpPr>
          <p:cNvPr id="6" name="Slide Number Placeholder 1"/>
          <p:cNvSpPr>
            <a:spLocks noGrp="1"/>
          </p:cNvSpPr>
          <p:nvPr>
            <p:ph type="sldNum" sz="quarter" idx="12"/>
          </p:nvPr>
        </p:nvSpPr>
        <p:spPr>
          <a:xfrm>
            <a:off x="9448800" y="6486994"/>
            <a:ext cx="2743200" cy="365125"/>
          </a:xfrm>
        </p:spPr>
        <p:txBody>
          <a:bodyPr/>
          <a:lstStyle/>
          <a:p>
            <a:r>
              <a:rPr lang="en-US" dirty="0" smtClean="0"/>
              <a:t>68</a:t>
            </a:r>
            <a:endParaRPr lang="en-US" dirty="0"/>
          </a:p>
        </p:txBody>
      </p:sp>
    </p:spTree>
    <p:extLst>
      <p:ext uri="{BB962C8B-B14F-4D97-AF65-F5344CB8AC3E}">
        <p14:creationId xmlns:p14="http://schemas.microsoft.com/office/powerpoint/2010/main" val="2330485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0157" y="36619"/>
            <a:ext cx="6222601" cy="584775"/>
          </a:xfrm>
          <a:prstGeom prst="rect">
            <a:avLst/>
          </a:prstGeom>
          <a:noFill/>
        </p:spPr>
        <p:txBody>
          <a:bodyPr wrap="none" rtlCol="0">
            <a:spAutoFit/>
          </a:bodyPr>
          <a:lstStyle/>
          <a:p>
            <a:r>
              <a:rPr lang="en-US" sz="3200" dirty="0" smtClean="0"/>
              <a:t>Big Numbers…What Do They Mean?</a:t>
            </a:r>
          </a:p>
        </p:txBody>
      </p:sp>
      <p:sp>
        <p:nvSpPr>
          <p:cNvPr id="6" name="Slide Number Placeholder 1"/>
          <p:cNvSpPr>
            <a:spLocks noGrp="1"/>
          </p:cNvSpPr>
          <p:nvPr>
            <p:ph type="sldNum" sz="quarter" idx="12"/>
          </p:nvPr>
        </p:nvSpPr>
        <p:spPr>
          <a:xfrm>
            <a:off x="9448800" y="6492875"/>
            <a:ext cx="2743200" cy="365125"/>
          </a:xfrm>
        </p:spPr>
        <p:txBody>
          <a:bodyPr/>
          <a:lstStyle/>
          <a:p>
            <a:fld id="{E4A4709E-203A-4E96-B96D-49A71B3DD14A}" type="slidenum">
              <a:rPr lang="en-US" smtClean="0"/>
              <a:t>69</a:t>
            </a:fld>
            <a:endParaRPr lang="en-US" dirty="0"/>
          </a:p>
        </p:txBody>
      </p:sp>
      <p:pic>
        <p:nvPicPr>
          <p:cNvPr id="7" name="Picture 6"/>
          <p:cNvPicPr>
            <a:picLocks noChangeAspect="1"/>
          </p:cNvPicPr>
          <p:nvPr/>
        </p:nvPicPr>
        <p:blipFill>
          <a:blip r:embed="rId2"/>
          <a:stretch>
            <a:fillRect/>
          </a:stretch>
        </p:blipFill>
        <p:spPr>
          <a:xfrm>
            <a:off x="90484" y="1187777"/>
            <a:ext cx="12048296" cy="4571999"/>
          </a:xfrm>
          <a:prstGeom prst="rect">
            <a:avLst/>
          </a:prstGeom>
        </p:spPr>
      </p:pic>
    </p:spTree>
    <p:extLst>
      <p:ext uri="{BB962C8B-B14F-4D97-AF65-F5344CB8AC3E}">
        <p14:creationId xmlns:p14="http://schemas.microsoft.com/office/powerpoint/2010/main" val="211082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68256" y="6498829"/>
            <a:ext cx="2743200" cy="365125"/>
          </a:xfrm>
        </p:spPr>
        <p:txBody>
          <a:bodyPr/>
          <a:lstStyle/>
          <a:p>
            <a:fld id="{E4A4709E-203A-4E96-B96D-49A71B3DD14A}" type="slidenum">
              <a:rPr lang="en-US" smtClean="0"/>
              <a:t>7</a:t>
            </a:fld>
            <a:endParaRPr lang="en-US" dirty="0"/>
          </a:p>
        </p:txBody>
      </p:sp>
      <p:sp>
        <p:nvSpPr>
          <p:cNvPr id="4" name="TextBox 3"/>
          <p:cNvSpPr txBox="1"/>
          <p:nvPr/>
        </p:nvSpPr>
        <p:spPr>
          <a:xfrm>
            <a:off x="4622163" y="259213"/>
            <a:ext cx="1209370" cy="584775"/>
          </a:xfrm>
          <a:prstGeom prst="rect">
            <a:avLst/>
          </a:prstGeom>
          <a:noFill/>
        </p:spPr>
        <p:txBody>
          <a:bodyPr wrap="none" rtlCol="0">
            <a:spAutoFit/>
          </a:bodyPr>
          <a:lstStyle/>
          <a:p>
            <a:r>
              <a:rPr lang="en-US" sz="3200" dirty="0"/>
              <a:t>Topics</a:t>
            </a:r>
          </a:p>
        </p:txBody>
      </p:sp>
      <p:sp>
        <p:nvSpPr>
          <p:cNvPr id="6" name="TextBox 5"/>
          <p:cNvSpPr txBox="1"/>
          <p:nvPr/>
        </p:nvSpPr>
        <p:spPr>
          <a:xfrm>
            <a:off x="788894" y="1401674"/>
            <a:ext cx="4613892" cy="4154984"/>
          </a:xfrm>
          <a:prstGeom prst="rect">
            <a:avLst/>
          </a:prstGeom>
          <a:noFill/>
        </p:spPr>
        <p:txBody>
          <a:bodyPr wrap="none" rtlCol="0">
            <a:spAutoFit/>
          </a:bodyPr>
          <a:lstStyle/>
          <a:p>
            <a:pPr marL="342900" indent="-342900">
              <a:buFont typeface="+mj-lt"/>
              <a:buAutoNum type="arabicPeriod"/>
            </a:pPr>
            <a:r>
              <a:rPr lang="en-US" sz="2400" dirty="0"/>
              <a:t>Response to the Great Recession</a:t>
            </a:r>
          </a:p>
          <a:p>
            <a:pPr marL="342900" indent="-342900">
              <a:buFont typeface="+mj-lt"/>
              <a:buAutoNum type="arabicPeriod"/>
            </a:pPr>
            <a:endParaRPr lang="en-US" sz="2400" dirty="0"/>
          </a:p>
          <a:p>
            <a:pPr marL="342900" indent="-342900">
              <a:buFont typeface="+mj-lt"/>
              <a:buAutoNum type="arabicPeriod"/>
            </a:pPr>
            <a:r>
              <a:rPr lang="en-US" sz="2400" dirty="0"/>
              <a:t>Fiscal policies</a:t>
            </a:r>
          </a:p>
          <a:p>
            <a:pPr marL="342900" indent="-342900">
              <a:buFont typeface="+mj-lt"/>
              <a:buAutoNum type="arabicPeriod"/>
            </a:pPr>
            <a:endParaRPr lang="en-US" sz="2400" dirty="0"/>
          </a:p>
          <a:p>
            <a:pPr marL="342900" indent="-342900">
              <a:buFont typeface="+mj-lt"/>
              <a:buAutoNum type="arabicPeriod"/>
            </a:pPr>
            <a:r>
              <a:rPr lang="en-US" sz="2400" dirty="0"/>
              <a:t>Economic Variables</a:t>
            </a:r>
          </a:p>
          <a:p>
            <a:pPr marL="342900" indent="-342900">
              <a:buFont typeface="+mj-lt"/>
              <a:buAutoNum type="arabicPeriod"/>
            </a:pPr>
            <a:endParaRPr lang="en-US" sz="2400" dirty="0"/>
          </a:p>
          <a:p>
            <a:pPr marL="342900" indent="-342900">
              <a:buFont typeface="+mj-lt"/>
              <a:buAutoNum type="arabicPeriod"/>
            </a:pPr>
            <a:r>
              <a:rPr lang="en-US" sz="2400" dirty="0"/>
              <a:t>Income Inequality</a:t>
            </a:r>
          </a:p>
          <a:p>
            <a:pPr marL="342900" indent="-342900">
              <a:buFont typeface="+mj-lt"/>
              <a:buAutoNum type="arabicPeriod"/>
            </a:pPr>
            <a:endParaRPr lang="en-US" sz="2400" dirty="0"/>
          </a:p>
          <a:p>
            <a:pPr marL="342900" indent="-342900">
              <a:buFont typeface="+mj-lt"/>
              <a:buAutoNum type="arabicPeriod"/>
            </a:pPr>
            <a:r>
              <a:rPr lang="en-US" sz="2400" dirty="0"/>
              <a:t>Appendix:  ACA / Obamacare</a:t>
            </a:r>
          </a:p>
          <a:p>
            <a:pPr marL="342900" indent="-342900">
              <a:buFont typeface="+mj-lt"/>
              <a:buAutoNum type="arabicPeriod"/>
            </a:pPr>
            <a:endParaRPr lang="en-US" sz="2400" dirty="0"/>
          </a:p>
          <a:p>
            <a:pPr marL="342900" indent="-342900">
              <a:buFont typeface="+mj-lt"/>
              <a:buAutoNum type="arabicPeriod"/>
            </a:pPr>
            <a:endParaRPr lang="en-US" sz="2400" dirty="0"/>
          </a:p>
        </p:txBody>
      </p:sp>
      <p:sp>
        <p:nvSpPr>
          <p:cNvPr id="8" name="Rectangle 7"/>
          <p:cNvSpPr/>
          <p:nvPr/>
        </p:nvSpPr>
        <p:spPr>
          <a:xfrm>
            <a:off x="681318" y="1346356"/>
            <a:ext cx="6293223" cy="5637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6837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9448800" y="6492875"/>
            <a:ext cx="2743200" cy="365125"/>
          </a:xfrm>
        </p:spPr>
        <p:txBody>
          <a:bodyPr/>
          <a:lstStyle/>
          <a:p>
            <a:r>
              <a:rPr lang="en-US" dirty="0" smtClean="0"/>
              <a:t>70</a:t>
            </a:r>
            <a:endParaRPr lang="en-US" dirty="0"/>
          </a:p>
        </p:txBody>
      </p:sp>
      <p:pic>
        <p:nvPicPr>
          <p:cNvPr id="2" name="Picture 1"/>
          <p:cNvPicPr>
            <a:picLocks noChangeAspect="1"/>
          </p:cNvPicPr>
          <p:nvPr/>
        </p:nvPicPr>
        <p:blipFill>
          <a:blip r:embed="rId2"/>
          <a:stretch>
            <a:fillRect/>
          </a:stretch>
        </p:blipFill>
        <p:spPr>
          <a:xfrm>
            <a:off x="94267" y="94133"/>
            <a:ext cx="11475423" cy="6739132"/>
          </a:xfrm>
          <a:prstGeom prst="rect">
            <a:avLst/>
          </a:prstGeom>
        </p:spPr>
      </p:pic>
    </p:spTree>
    <p:extLst>
      <p:ext uri="{BB962C8B-B14F-4D97-AF65-F5344CB8AC3E}">
        <p14:creationId xmlns:p14="http://schemas.microsoft.com/office/powerpoint/2010/main" val="33654570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062" y="6353151"/>
            <a:ext cx="5026441" cy="276999"/>
          </a:xfrm>
          <a:prstGeom prst="rect">
            <a:avLst/>
          </a:prstGeom>
          <a:noFill/>
        </p:spPr>
        <p:txBody>
          <a:bodyPr wrap="none" rtlCol="0">
            <a:spAutoFit/>
          </a:bodyPr>
          <a:lstStyle/>
          <a:p>
            <a:r>
              <a:rPr lang="en-US" sz="1200" dirty="0" smtClean="0"/>
              <a:t>Source:  Defense Budget Overview – FY 2017 US. DOD FY2017 Budget Request</a:t>
            </a:r>
            <a:endParaRPr lang="en-US" sz="1200" dirty="0"/>
          </a:p>
        </p:txBody>
      </p:sp>
      <p:sp>
        <p:nvSpPr>
          <p:cNvPr id="7" name="Slide Number Placeholder 1"/>
          <p:cNvSpPr>
            <a:spLocks noGrp="1"/>
          </p:cNvSpPr>
          <p:nvPr>
            <p:ph type="sldNum" sz="quarter" idx="12"/>
          </p:nvPr>
        </p:nvSpPr>
        <p:spPr>
          <a:xfrm>
            <a:off x="9448800" y="6485468"/>
            <a:ext cx="2743200" cy="365125"/>
          </a:xfrm>
        </p:spPr>
        <p:txBody>
          <a:bodyPr/>
          <a:lstStyle/>
          <a:p>
            <a:r>
              <a:rPr lang="en-US" dirty="0" smtClean="0"/>
              <a:t>71</a:t>
            </a:r>
            <a:endParaRPr lang="en-US" dirty="0"/>
          </a:p>
        </p:txBody>
      </p:sp>
      <p:pic>
        <p:nvPicPr>
          <p:cNvPr id="5" name="Picture 4"/>
          <p:cNvPicPr>
            <a:picLocks noChangeAspect="1"/>
          </p:cNvPicPr>
          <p:nvPr/>
        </p:nvPicPr>
        <p:blipFill>
          <a:blip r:embed="rId2"/>
          <a:stretch>
            <a:fillRect/>
          </a:stretch>
        </p:blipFill>
        <p:spPr>
          <a:xfrm>
            <a:off x="300414" y="262576"/>
            <a:ext cx="11633919" cy="5714186"/>
          </a:xfrm>
          <a:prstGeom prst="rect">
            <a:avLst/>
          </a:prstGeom>
        </p:spPr>
      </p:pic>
      <p:sp>
        <p:nvSpPr>
          <p:cNvPr id="8" name="TextBox 7"/>
          <p:cNvSpPr txBox="1"/>
          <p:nvPr/>
        </p:nvSpPr>
        <p:spPr>
          <a:xfrm>
            <a:off x="10117972" y="204147"/>
            <a:ext cx="1929486" cy="1446550"/>
          </a:xfrm>
          <a:prstGeom prst="rect">
            <a:avLst/>
          </a:prstGeom>
          <a:noFill/>
        </p:spPr>
        <p:txBody>
          <a:bodyPr wrap="square" rtlCol="0">
            <a:spAutoFit/>
          </a:bodyPr>
          <a:lstStyle/>
          <a:p>
            <a:pPr algn="ctr"/>
            <a:r>
              <a:rPr lang="en-US" sz="2200" u="sng" dirty="0" smtClean="0"/>
              <a:t>2009-2016</a:t>
            </a:r>
          </a:p>
          <a:p>
            <a:r>
              <a:rPr lang="en-US" sz="2200" dirty="0" smtClean="0"/>
              <a:t>$4,111B  Base</a:t>
            </a:r>
          </a:p>
          <a:p>
            <a:r>
              <a:rPr lang="en-US" sz="2200" u="sng" dirty="0" smtClean="0"/>
              <a:t>$   871B  OCO</a:t>
            </a:r>
          </a:p>
          <a:p>
            <a:r>
              <a:rPr lang="en-US" sz="2200" dirty="0" smtClean="0"/>
              <a:t>$4,981B Total</a:t>
            </a:r>
            <a:endParaRPr lang="en-US" sz="2200" dirty="0"/>
          </a:p>
        </p:txBody>
      </p:sp>
    </p:spTree>
    <p:extLst>
      <p:ext uri="{BB962C8B-B14F-4D97-AF65-F5344CB8AC3E}">
        <p14:creationId xmlns:p14="http://schemas.microsoft.com/office/powerpoint/2010/main" val="3675546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26349" y="6457201"/>
            <a:ext cx="2743200" cy="365125"/>
          </a:xfrm>
        </p:spPr>
        <p:txBody>
          <a:bodyPr/>
          <a:lstStyle/>
          <a:p>
            <a:fld id="{E4A4709E-203A-4E96-B96D-49A71B3DD14A}" type="slidenum">
              <a:rPr lang="en-US" smtClean="0"/>
              <a:t>8</a:t>
            </a:fld>
            <a:endParaRPr lang="en-US" dirty="0"/>
          </a:p>
        </p:txBody>
      </p:sp>
      <p:sp>
        <p:nvSpPr>
          <p:cNvPr id="5" name="TextBox 4"/>
          <p:cNvSpPr txBox="1"/>
          <p:nvPr/>
        </p:nvSpPr>
        <p:spPr>
          <a:xfrm>
            <a:off x="2701180" y="89901"/>
            <a:ext cx="6740948" cy="584775"/>
          </a:xfrm>
          <a:prstGeom prst="rect">
            <a:avLst/>
          </a:prstGeom>
          <a:noFill/>
        </p:spPr>
        <p:txBody>
          <a:bodyPr wrap="none" rtlCol="0">
            <a:spAutoFit/>
          </a:bodyPr>
          <a:lstStyle/>
          <a:p>
            <a:r>
              <a:rPr lang="en-US" sz="3200" dirty="0"/>
              <a:t>Economic Situation in December 2008</a:t>
            </a:r>
          </a:p>
        </p:txBody>
      </p:sp>
      <p:sp>
        <p:nvSpPr>
          <p:cNvPr id="7" name="TextBox 6"/>
          <p:cNvSpPr txBox="1"/>
          <p:nvPr/>
        </p:nvSpPr>
        <p:spPr>
          <a:xfrm>
            <a:off x="1237675" y="840509"/>
            <a:ext cx="184731" cy="369332"/>
          </a:xfrm>
          <a:prstGeom prst="rect">
            <a:avLst/>
          </a:prstGeom>
          <a:noFill/>
        </p:spPr>
        <p:txBody>
          <a:bodyPr wrap="none" rtlCol="0">
            <a:spAutoFit/>
          </a:bodyPr>
          <a:lstStyle/>
          <a:p>
            <a:endParaRPr lang="en-US" dirty="0"/>
          </a:p>
        </p:txBody>
      </p:sp>
      <p:sp>
        <p:nvSpPr>
          <p:cNvPr id="10" name="TextBox 9"/>
          <p:cNvSpPr txBox="1"/>
          <p:nvPr/>
        </p:nvSpPr>
        <p:spPr>
          <a:xfrm>
            <a:off x="8745757" y="6491966"/>
            <a:ext cx="2735044" cy="276999"/>
          </a:xfrm>
          <a:prstGeom prst="rect">
            <a:avLst/>
          </a:prstGeom>
          <a:noFill/>
        </p:spPr>
        <p:txBody>
          <a:bodyPr wrap="none" rtlCol="0">
            <a:spAutoFit/>
          </a:bodyPr>
          <a:lstStyle/>
          <a:p>
            <a:r>
              <a:rPr lang="en-US" sz="1200" dirty="0"/>
              <a:t>Data sources:  FRED, CNN Bailout Tracker</a:t>
            </a:r>
          </a:p>
        </p:txBody>
      </p:sp>
      <p:graphicFrame>
        <p:nvGraphicFramePr>
          <p:cNvPr id="4" name="Diagram 3"/>
          <p:cNvGraphicFramePr/>
          <p:nvPr>
            <p:extLst>
              <p:ext uri="{D42A27DB-BD31-4B8C-83A1-F6EECF244321}">
                <p14:modId xmlns:p14="http://schemas.microsoft.com/office/powerpoint/2010/main" val="3701281880"/>
              </p:ext>
            </p:extLst>
          </p:nvPr>
        </p:nvGraphicFramePr>
        <p:xfrm>
          <a:off x="554182" y="839739"/>
          <a:ext cx="1092661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5164" y="1209841"/>
            <a:ext cx="3294613" cy="1938992"/>
          </a:xfrm>
          <a:prstGeom prst="rect">
            <a:avLst/>
          </a:prstGeom>
          <a:noFill/>
        </p:spPr>
        <p:txBody>
          <a:bodyPr wrap="square" rtlCol="0">
            <a:spAutoFit/>
          </a:bodyPr>
          <a:lstStyle/>
          <a:p>
            <a:pPr marL="342900" indent="-342900">
              <a:buFont typeface="Wingdings" panose="05000000000000000000" pitchFamily="2" charset="2"/>
              <a:buChar char="§"/>
            </a:pPr>
            <a:r>
              <a:rPr lang="en-US" sz="2400" dirty="0"/>
              <a:t>Down 4% in Q4 ‘2008 (revised to 8%)</a:t>
            </a:r>
          </a:p>
          <a:p>
            <a:pPr marL="342900" indent="-342900">
              <a:buFont typeface="Wingdings" panose="05000000000000000000" pitchFamily="2" charset="2"/>
              <a:buChar char="§"/>
            </a:pPr>
            <a:r>
              <a:rPr lang="en-US" sz="2400" dirty="0"/>
              <a:t>Negative Q1, Q3 &amp; Q4</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p:txBody>
      </p:sp>
      <p:sp>
        <p:nvSpPr>
          <p:cNvPr id="9" name="TextBox 8"/>
          <p:cNvSpPr txBox="1"/>
          <p:nvPr/>
        </p:nvSpPr>
        <p:spPr>
          <a:xfrm>
            <a:off x="8250152" y="1209841"/>
            <a:ext cx="3723520" cy="1200329"/>
          </a:xfrm>
          <a:prstGeom prst="rect">
            <a:avLst/>
          </a:prstGeom>
          <a:noFill/>
        </p:spPr>
        <p:txBody>
          <a:bodyPr wrap="none" rtlCol="0">
            <a:spAutoFit/>
          </a:bodyPr>
          <a:lstStyle/>
          <a:p>
            <a:pPr marL="342900" indent="-342900">
              <a:buFont typeface="Wingdings" panose="05000000000000000000" pitchFamily="2" charset="2"/>
              <a:buChar char="§"/>
            </a:pPr>
            <a:r>
              <a:rPr lang="en-US" sz="2400" dirty="0"/>
              <a:t>Losing at ~700k/mo. rate</a:t>
            </a:r>
          </a:p>
          <a:p>
            <a:pPr marL="342900" indent="-342900">
              <a:buFont typeface="Wingdings" panose="05000000000000000000" pitchFamily="2" charset="2"/>
              <a:buChar char="§"/>
            </a:pPr>
            <a:r>
              <a:rPr lang="en-US" sz="2400" dirty="0"/>
              <a:t>Monthly losses since May</a:t>
            </a:r>
          </a:p>
          <a:p>
            <a:pPr marL="342900" indent="-342900">
              <a:buFont typeface="Wingdings" panose="05000000000000000000" pitchFamily="2" charset="2"/>
              <a:buChar char="§"/>
            </a:pPr>
            <a:r>
              <a:rPr lang="en-US" sz="2400" dirty="0"/>
              <a:t>Auto industry bailout</a:t>
            </a:r>
          </a:p>
        </p:txBody>
      </p:sp>
      <p:sp>
        <p:nvSpPr>
          <p:cNvPr id="11" name="TextBox 10"/>
          <p:cNvSpPr txBox="1"/>
          <p:nvPr/>
        </p:nvSpPr>
        <p:spPr>
          <a:xfrm>
            <a:off x="8303948" y="3988194"/>
            <a:ext cx="3807233" cy="1938992"/>
          </a:xfrm>
          <a:prstGeom prst="rect">
            <a:avLst/>
          </a:prstGeom>
          <a:noFill/>
        </p:spPr>
        <p:txBody>
          <a:bodyPr wrap="square" rtlCol="0">
            <a:spAutoFit/>
          </a:bodyPr>
          <a:lstStyle/>
          <a:p>
            <a:pPr marL="342900" indent="-342900">
              <a:buFont typeface="Wingdings" panose="05000000000000000000" pitchFamily="2" charset="2"/>
              <a:buChar char="§"/>
            </a:pPr>
            <a:r>
              <a:rPr lang="en-US" sz="2400" dirty="0"/>
              <a:t>Banks on life support</a:t>
            </a:r>
          </a:p>
          <a:p>
            <a:pPr marL="342900" indent="-342900">
              <a:buFont typeface="Wingdings" panose="05000000000000000000" pitchFamily="2" charset="2"/>
              <a:buChar char="§"/>
            </a:pPr>
            <a:r>
              <a:rPr lang="en-US" sz="2400" dirty="0"/>
              <a:t>Fed improvising</a:t>
            </a:r>
          </a:p>
          <a:p>
            <a:pPr marL="342900" indent="-342900">
              <a:buFont typeface="Wingdings" panose="05000000000000000000" pitchFamily="2" charset="2"/>
              <a:buChar char="§"/>
            </a:pPr>
            <a:r>
              <a:rPr lang="en-US" sz="2400" dirty="0"/>
              <a:t>$11T committed; $3T invested</a:t>
            </a:r>
          </a:p>
          <a:p>
            <a:pPr marL="342900" indent="-342900">
              <a:buFont typeface="Wingdings" panose="05000000000000000000" pitchFamily="2" charset="2"/>
              <a:buChar char="§"/>
            </a:pPr>
            <a:endParaRPr lang="en-US" sz="2400" dirty="0"/>
          </a:p>
        </p:txBody>
      </p:sp>
      <p:sp>
        <p:nvSpPr>
          <p:cNvPr id="12" name="TextBox 11"/>
          <p:cNvSpPr txBox="1"/>
          <p:nvPr/>
        </p:nvSpPr>
        <p:spPr>
          <a:xfrm>
            <a:off x="115911" y="3988194"/>
            <a:ext cx="3807233" cy="1569660"/>
          </a:xfrm>
          <a:prstGeom prst="rect">
            <a:avLst/>
          </a:prstGeom>
          <a:noFill/>
        </p:spPr>
        <p:txBody>
          <a:bodyPr wrap="square" rtlCol="0">
            <a:spAutoFit/>
          </a:bodyPr>
          <a:lstStyle/>
          <a:p>
            <a:pPr marL="342900" indent="-342900">
              <a:buFont typeface="Wingdings" panose="05000000000000000000" pitchFamily="2" charset="2"/>
              <a:buChar char="§"/>
            </a:pPr>
            <a:r>
              <a:rPr lang="en-US" sz="2400" dirty="0"/>
              <a:t>Stocks down ~50% </a:t>
            </a:r>
          </a:p>
          <a:p>
            <a:pPr marL="342900" indent="-342900">
              <a:buFont typeface="Wingdings" panose="05000000000000000000" pitchFamily="2" charset="2"/>
              <a:buChar char="§"/>
            </a:pPr>
            <a:r>
              <a:rPr lang="en-US" sz="2400" dirty="0"/>
              <a:t>Housing down ~30%</a:t>
            </a:r>
          </a:p>
          <a:p>
            <a:pPr marL="342900" indent="-342900">
              <a:buFont typeface="Wingdings" panose="05000000000000000000" pitchFamily="2" charset="2"/>
              <a:buChar char="§"/>
            </a:pPr>
            <a:r>
              <a:rPr lang="en-US" sz="2400" dirty="0"/>
              <a:t>Household net worth down $14 trillion or 20%</a:t>
            </a:r>
          </a:p>
        </p:txBody>
      </p:sp>
    </p:spTree>
    <p:extLst>
      <p:ext uri="{BB962C8B-B14F-4D97-AF65-F5344CB8AC3E}">
        <p14:creationId xmlns:p14="http://schemas.microsoft.com/office/powerpoint/2010/main" val="140617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26840" y="6482322"/>
            <a:ext cx="2743200" cy="365125"/>
          </a:xfrm>
        </p:spPr>
        <p:txBody>
          <a:bodyPr/>
          <a:lstStyle/>
          <a:p>
            <a:fld id="{E4A4709E-203A-4E96-B96D-49A71B3DD14A}" type="slidenum">
              <a:rPr lang="en-US" smtClean="0"/>
              <a:t>9</a:t>
            </a:fld>
            <a:endParaRPr lang="en-US" dirty="0"/>
          </a:p>
        </p:txBody>
      </p:sp>
      <p:sp>
        <p:nvSpPr>
          <p:cNvPr id="4" name="TextBox 3"/>
          <p:cNvSpPr txBox="1"/>
          <p:nvPr/>
        </p:nvSpPr>
        <p:spPr>
          <a:xfrm>
            <a:off x="2950382" y="35903"/>
            <a:ext cx="5946500" cy="584775"/>
          </a:xfrm>
          <a:prstGeom prst="rect">
            <a:avLst/>
          </a:prstGeom>
          <a:noFill/>
        </p:spPr>
        <p:txBody>
          <a:bodyPr wrap="none" rtlCol="0">
            <a:spAutoFit/>
          </a:bodyPr>
          <a:lstStyle/>
          <a:p>
            <a:r>
              <a:rPr lang="en-US" sz="3200" dirty="0"/>
              <a:t>Addressing the Crisis (Fiscal Policy)</a:t>
            </a:r>
          </a:p>
        </p:txBody>
      </p:sp>
      <p:sp>
        <p:nvSpPr>
          <p:cNvPr id="5" name="TextBox 4"/>
          <p:cNvSpPr txBox="1"/>
          <p:nvPr/>
        </p:nvSpPr>
        <p:spPr>
          <a:xfrm>
            <a:off x="397164" y="1603195"/>
            <a:ext cx="184731" cy="369332"/>
          </a:xfrm>
          <a:prstGeom prst="rect">
            <a:avLst/>
          </a:prstGeom>
          <a:noFill/>
        </p:spPr>
        <p:txBody>
          <a:bodyPr wrap="none" rtlCol="0">
            <a:spAutoFit/>
          </a:bodyPr>
          <a:lstStyle/>
          <a:p>
            <a:endParaRPr lang="en-US" dirty="0"/>
          </a:p>
        </p:txBody>
      </p:sp>
      <p:sp>
        <p:nvSpPr>
          <p:cNvPr id="9" name="TextBox 8"/>
          <p:cNvSpPr txBox="1"/>
          <p:nvPr/>
        </p:nvSpPr>
        <p:spPr>
          <a:xfrm>
            <a:off x="397164" y="6201116"/>
            <a:ext cx="9161419" cy="646331"/>
          </a:xfrm>
          <a:prstGeom prst="rect">
            <a:avLst/>
          </a:prstGeom>
          <a:noFill/>
        </p:spPr>
        <p:txBody>
          <a:bodyPr wrap="none" rtlCol="0">
            <a:spAutoFit/>
          </a:bodyPr>
          <a:lstStyle/>
          <a:p>
            <a:r>
              <a:rPr lang="en-US" sz="1200" dirty="0"/>
              <a:t>Sources:  CNN Money.com’s Bailout Tracker; FDIC TLGP; CBO “The Effects of Automatic Stabilizers on the Federal Budget as of 2013” (March ‘13)</a:t>
            </a:r>
          </a:p>
          <a:p>
            <a:r>
              <a:rPr lang="en-US" sz="1200" dirty="0"/>
              <a:t>Politifact “Obama says automakers paid back all loans…” (January 2015)</a:t>
            </a:r>
          </a:p>
          <a:p>
            <a:r>
              <a:rPr lang="en-US" sz="1200" dirty="0"/>
              <a:t>CBO “Report on the TARP” (March 2016)</a:t>
            </a:r>
          </a:p>
        </p:txBody>
      </p:sp>
      <p:graphicFrame>
        <p:nvGraphicFramePr>
          <p:cNvPr id="10" name="Table 9"/>
          <p:cNvGraphicFramePr>
            <a:graphicFrameLocks noGrp="1"/>
          </p:cNvGraphicFramePr>
          <p:nvPr>
            <p:extLst>
              <p:ext uri="{D42A27DB-BD31-4B8C-83A1-F6EECF244321}">
                <p14:modId xmlns:p14="http://schemas.microsoft.com/office/powerpoint/2010/main" val="3925850809"/>
              </p:ext>
            </p:extLst>
          </p:nvPr>
        </p:nvGraphicFramePr>
        <p:xfrm>
          <a:off x="309523" y="648645"/>
          <a:ext cx="11792422" cy="5547360"/>
        </p:xfrm>
        <a:graphic>
          <a:graphicData uri="http://schemas.openxmlformats.org/drawingml/2006/table">
            <a:tbl>
              <a:tblPr firstRow="1" bandRow="1">
                <a:tableStyleId>{073A0DAA-6AF3-43AB-8588-CEC1D06C72B9}</a:tableStyleId>
              </a:tblPr>
              <a:tblGrid>
                <a:gridCol w="3441677">
                  <a:extLst>
                    <a:ext uri="{9D8B030D-6E8A-4147-A177-3AD203B41FA5}">
                      <a16:colId xmlns="" xmlns:a16="http://schemas.microsoft.com/office/drawing/2014/main" val="2356642357"/>
                    </a:ext>
                  </a:extLst>
                </a:gridCol>
                <a:gridCol w="2275200">
                  <a:extLst>
                    <a:ext uri="{9D8B030D-6E8A-4147-A177-3AD203B41FA5}">
                      <a16:colId xmlns="" xmlns:a16="http://schemas.microsoft.com/office/drawing/2014/main" val="318231198"/>
                    </a:ext>
                  </a:extLst>
                </a:gridCol>
                <a:gridCol w="6075545">
                  <a:extLst>
                    <a:ext uri="{9D8B030D-6E8A-4147-A177-3AD203B41FA5}">
                      <a16:colId xmlns="" xmlns:a16="http://schemas.microsoft.com/office/drawing/2014/main" val="1770428764"/>
                    </a:ext>
                  </a:extLst>
                </a:gridCol>
              </a:tblGrid>
              <a:tr h="370840">
                <a:tc>
                  <a:txBody>
                    <a:bodyPr/>
                    <a:lstStyle/>
                    <a:p>
                      <a:r>
                        <a:rPr lang="en-US" sz="2400" dirty="0"/>
                        <a:t>Action</a:t>
                      </a:r>
                    </a:p>
                  </a:txBody>
                  <a:tcPr/>
                </a:tc>
                <a:tc>
                  <a:txBody>
                    <a:bodyPr/>
                    <a:lstStyle/>
                    <a:p>
                      <a:pPr algn="ctr"/>
                      <a:r>
                        <a:rPr lang="en-US" sz="2400" dirty="0"/>
                        <a:t>Implemented</a:t>
                      </a:r>
                    </a:p>
                  </a:txBody>
                  <a:tcPr/>
                </a:tc>
                <a:tc>
                  <a:txBody>
                    <a:bodyPr/>
                    <a:lstStyle/>
                    <a:p>
                      <a:pPr algn="ctr"/>
                      <a:r>
                        <a:rPr lang="en-US" sz="2400" dirty="0"/>
                        <a:t>Amounts &amp; Explanation</a:t>
                      </a:r>
                    </a:p>
                  </a:txBody>
                  <a:tcPr/>
                </a:tc>
                <a:extLst>
                  <a:ext uri="{0D108BD9-81ED-4DB2-BD59-A6C34878D82A}">
                    <a16:rowId xmlns="" xmlns:a16="http://schemas.microsoft.com/office/drawing/2014/main" val="3522797566"/>
                  </a:ext>
                </a:extLst>
              </a:tr>
              <a:tr h="370840">
                <a:tc>
                  <a:txBody>
                    <a:bodyPr/>
                    <a:lstStyle/>
                    <a:p>
                      <a:r>
                        <a:rPr lang="en-US" sz="2200" dirty="0"/>
                        <a:t>Automatic Stabilizers / Safety Net</a:t>
                      </a:r>
                    </a:p>
                  </a:txBody>
                  <a:tcPr/>
                </a:tc>
                <a:tc>
                  <a:txBody>
                    <a:bodyPr/>
                    <a:lstStyle/>
                    <a:p>
                      <a:pPr algn="ctr"/>
                      <a:r>
                        <a:rPr lang="en-US" sz="2200" dirty="0"/>
                        <a:t>Automatic</a:t>
                      </a:r>
                    </a:p>
                  </a:txBody>
                  <a:tcPr/>
                </a:tc>
                <a:tc>
                  <a:txBody>
                    <a:bodyPr/>
                    <a:lstStyle/>
                    <a:p>
                      <a:r>
                        <a:rPr lang="en-US" sz="2200" dirty="0"/>
                        <a:t>About $300B/year deficit increase on average 2009-2012.  Unemployment insurance, food stamps, Medicaid; and portion of revenue decline.</a:t>
                      </a:r>
                    </a:p>
                  </a:txBody>
                  <a:tcPr/>
                </a:tc>
                <a:extLst>
                  <a:ext uri="{0D108BD9-81ED-4DB2-BD59-A6C34878D82A}">
                    <a16:rowId xmlns="" xmlns:a16="http://schemas.microsoft.com/office/drawing/2014/main" val="644040758"/>
                  </a:ext>
                </a:extLst>
              </a:tr>
              <a:tr h="370840">
                <a:tc>
                  <a:txBody>
                    <a:bodyPr/>
                    <a:lstStyle/>
                    <a:p>
                      <a:r>
                        <a:rPr lang="en-US" sz="2200" dirty="0"/>
                        <a:t>Bank Bailout / TARP</a:t>
                      </a:r>
                    </a:p>
                  </a:txBody>
                  <a:tcPr/>
                </a:tc>
                <a:tc>
                  <a:txBody>
                    <a:bodyPr/>
                    <a:lstStyle/>
                    <a:p>
                      <a:pPr algn="ctr"/>
                      <a:r>
                        <a:rPr lang="en-US" sz="2200" dirty="0"/>
                        <a:t>Bush (10/’08)</a:t>
                      </a:r>
                    </a:p>
                  </a:txBody>
                  <a:tcPr/>
                </a:tc>
                <a:tc>
                  <a:txBody>
                    <a:bodyPr/>
                    <a:lstStyle/>
                    <a:p>
                      <a:r>
                        <a:rPr lang="en-US" sz="2200" dirty="0"/>
                        <a:t>$700B auth; $313B disbursed; $294B paid back</a:t>
                      </a:r>
                    </a:p>
                  </a:txBody>
                  <a:tcPr/>
                </a:tc>
                <a:extLst>
                  <a:ext uri="{0D108BD9-81ED-4DB2-BD59-A6C34878D82A}">
                    <a16:rowId xmlns="" xmlns:a16="http://schemas.microsoft.com/office/drawing/2014/main" val="3184470087"/>
                  </a:ext>
                </a:extLst>
              </a:tr>
              <a:tr h="370840">
                <a:tc>
                  <a:txBody>
                    <a:bodyPr/>
                    <a:lstStyle/>
                    <a:p>
                      <a:r>
                        <a:rPr lang="en-US" sz="2200" dirty="0"/>
                        <a:t>Auto industry bailout / TARP</a:t>
                      </a:r>
                    </a:p>
                  </a:txBody>
                  <a:tcPr/>
                </a:tc>
                <a:tc>
                  <a:txBody>
                    <a:bodyPr/>
                    <a:lstStyle/>
                    <a:p>
                      <a:pPr algn="ctr"/>
                      <a:r>
                        <a:rPr lang="en-US" sz="2200" dirty="0"/>
                        <a:t>Bush &amp; Obama</a:t>
                      </a:r>
                    </a:p>
                  </a:txBody>
                  <a:tcPr/>
                </a:tc>
                <a:tc>
                  <a:txBody>
                    <a:bodyPr/>
                    <a:lstStyle/>
                    <a:p>
                      <a:r>
                        <a:rPr lang="en-US" sz="2200" dirty="0"/>
                        <a:t>$80B in loans; $63B paid back</a:t>
                      </a:r>
                    </a:p>
                  </a:txBody>
                  <a:tcPr/>
                </a:tc>
                <a:extLst>
                  <a:ext uri="{0D108BD9-81ED-4DB2-BD59-A6C34878D82A}">
                    <a16:rowId xmlns="" xmlns:a16="http://schemas.microsoft.com/office/drawing/2014/main" val="2014702676"/>
                  </a:ext>
                </a:extLst>
              </a:tr>
              <a:tr h="370840">
                <a:tc>
                  <a:txBody>
                    <a:bodyPr/>
                    <a:lstStyle/>
                    <a:p>
                      <a:r>
                        <a:rPr lang="en-US" sz="2200" dirty="0"/>
                        <a:t>FDIC Bank Liability Guarantees (TLGP)</a:t>
                      </a:r>
                    </a:p>
                  </a:txBody>
                  <a:tcPr/>
                </a:tc>
                <a:tc>
                  <a:txBody>
                    <a:bodyPr/>
                    <a:lstStyle/>
                    <a:p>
                      <a:pPr algn="ctr"/>
                      <a:r>
                        <a:rPr lang="en-US" sz="2200" dirty="0"/>
                        <a:t>Bush (10/’08)</a:t>
                      </a:r>
                    </a:p>
                  </a:txBody>
                  <a:tcPr/>
                </a:tc>
                <a:tc>
                  <a:txBody>
                    <a:bodyPr/>
                    <a:lstStyle/>
                    <a:p>
                      <a:r>
                        <a:rPr lang="en-US" sz="2200" dirty="0"/>
                        <a:t>Temporary Liquidity Guarantee Program</a:t>
                      </a:r>
                    </a:p>
                    <a:p>
                      <a:r>
                        <a:rPr lang="en-US" sz="2200" dirty="0"/>
                        <a:t>$1.5 trillion committed; $350B debt covered; fees exceeded defaults by ~$10B</a:t>
                      </a:r>
                    </a:p>
                  </a:txBody>
                  <a:tcPr/>
                </a:tc>
                <a:extLst>
                  <a:ext uri="{0D108BD9-81ED-4DB2-BD59-A6C34878D82A}">
                    <a16:rowId xmlns="" xmlns:a16="http://schemas.microsoft.com/office/drawing/2014/main" val="1917093452"/>
                  </a:ext>
                </a:extLst>
              </a:tr>
              <a:tr h="370840">
                <a:tc>
                  <a:txBody>
                    <a:bodyPr/>
                    <a:lstStyle/>
                    <a:p>
                      <a:r>
                        <a:rPr lang="en-US" sz="2200" dirty="0"/>
                        <a:t>Stimulus (ARRA)</a:t>
                      </a:r>
                    </a:p>
                  </a:txBody>
                  <a:tcPr/>
                </a:tc>
                <a:tc>
                  <a:txBody>
                    <a:bodyPr/>
                    <a:lstStyle/>
                    <a:p>
                      <a:pPr algn="ctr"/>
                      <a:r>
                        <a:rPr lang="en-US" sz="2200" dirty="0"/>
                        <a:t>Obama Feb ’09</a:t>
                      </a:r>
                    </a:p>
                  </a:txBody>
                  <a:tcPr/>
                </a:tc>
                <a:tc>
                  <a:txBody>
                    <a:bodyPr/>
                    <a:lstStyle/>
                    <a:p>
                      <a:r>
                        <a:rPr lang="en-US" sz="2200" dirty="0"/>
                        <a:t>$787B initially; $832B revised.</a:t>
                      </a:r>
                    </a:p>
                  </a:txBody>
                  <a:tcPr/>
                </a:tc>
                <a:extLst>
                  <a:ext uri="{0D108BD9-81ED-4DB2-BD59-A6C34878D82A}">
                    <a16:rowId xmlns="" xmlns:a16="http://schemas.microsoft.com/office/drawing/2014/main" val="579871090"/>
                  </a:ext>
                </a:extLst>
              </a:tr>
              <a:tr h="370840">
                <a:tc>
                  <a:txBody>
                    <a:bodyPr/>
                    <a:lstStyle/>
                    <a:p>
                      <a:r>
                        <a:rPr lang="en-US" sz="2200" dirty="0"/>
                        <a:t>Homeowner Refinancing / TARP</a:t>
                      </a:r>
                    </a:p>
                  </a:txBody>
                  <a:tcPr/>
                </a:tc>
                <a:tc>
                  <a:txBody>
                    <a:bodyPr/>
                    <a:lstStyle/>
                    <a:p>
                      <a:pPr algn="ctr"/>
                      <a:r>
                        <a:rPr lang="en-US" sz="2200" dirty="0"/>
                        <a:t>Obama Mar ’09</a:t>
                      </a:r>
                    </a:p>
                  </a:txBody>
                  <a:tcPr/>
                </a:tc>
                <a:tc>
                  <a:txBody>
                    <a:bodyPr/>
                    <a:lstStyle/>
                    <a:p>
                      <a:r>
                        <a:rPr lang="en-US" sz="2200" dirty="0"/>
                        <a:t>$50B committed initially; $19B disbursed as grants so no repayment</a:t>
                      </a:r>
                    </a:p>
                  </a:txBody>
                  <a:tcPr/>
                </a:tc>
                <a:extLst>
                  <a:ext uri="{0D108BD9-81ED-4DB2-BD59-A6C34878D82A}">
                    <a16:rowId xmlns="" xmlns:a16="http://schemas.microsoft.com/office/drawing/2014/main" val="2611019982"/>
                  </a:ext>
                </a:extLst>
              </a:tr>
              <a:tr h="370840">
                <a:tc>
                  <a:txBody>
                    <a:bodyPr/>
                    <a:lstStyle/>
                    <a:p>
                      <a:r>
                        <a:rPr lang="en-US" sz="2200" dirty="0"/>
                        <a:t>Cash for Clunkers</a:t>
                      </a:r>
                    </a:p>
                  </a:txBody>
                  <a:tcPr/>
                </a:tc>
                <a:tc>
                  <a:txBody>
                    <a:bodyPr/>
                    <a:lstStyle/>
                    <a:p>
                      <a:pPr algn="ctr"/>
                      <a:r>
                        <a:rPr lang="en-US" sz="2200" dirty="0"/>
                        <a:t>Obama Jun ’09</a:t>
                      </a:r>
                    </a:p>
                  </a:txBody>
                  <a:tcPr/>
                </a:tc>
                <a:tc>
                  <a:txBody>
                    <a:bodyPr/>
                    <a:lstStyle/>
                    <a:p>
                      <a:r>
                        <a:rPr lang="en-US" sz="2200" dirty="0"/>
                        <a:t>$3B</a:t>
                      </a:r>
                    </a:p>
                  </a:txBody>
                  <a:tcPr/>
                </a:tc>
                <a:extLst>
                  <a:ext uri="{0D108BD9-81ED-4DB2-BD59-A6C34878D82A}">
                    <a16:rowId xmlns="" xmlns:a16="http://schemas.microsoft.com/office/drawing/2014/main" val="1313441038"/>
                  </a:ext>
                </a:extLst>
              </a:tr>
              <a:tr h="370840">
                <a:tc>
                  <a:txBody>
                    <a:bodyPr/>
                    <a:lstStyle/>
                    <a:p>
                      <a:r>
                        <a:rPr lang="en-US" sz="2200" dirty="0"/>
                        <a:t>Dodd-Frank Act</a:t>
                      </a:r>
                    </a:p>
                  </a:txBody>
                  <a:tcPr/>
                </a:tc>
                <a:tc>
                  <a:txBody>
                    <a:bodyPr/>
                    <a:lstStyle/>
                    <a:p>
                      <a:pPr algn="ctr"/>
                      <a:r>
                        <a:rPr lang="en-US" sz="2200" dirty="0"/>
                        <a:t>Obama Jul ’10</a:t>
                      </a:r>
                    </a:p>
                  </a:txBody>
                  <a:tcPr/>
                </a:tc>
                <a:tc>
                  <a:txBody>
                    <a:bodyPr/>
                    <a:lstStyle/>
                    <a:p>
                      <a:r>
                        <a:rPr lang="en-US" sz="2200" dirty="0"/>
                        <a:t>Significant banking regulation; minor budget impact</a:t>
                      </a:r>
                    </a:p>
                  </a:txBody>
                  <a:tcPr/>
                </a:tc>
                <a:extLst>
                  <a:ext uri="{0D108BD9-81ED-4DB2-BD59-A6C34878D82A}">
                    <a16:rowId xmlns="" xmlns:a16="http://schemas.microsoft.com/office/drawing/2014/main" val="3473429101"/>
                  </a:ext>
                </a:extLst>
              </a:tr>
            </a:tbl>
          </a:graphicData>
        </a:graphic>
      </p:graphicFrame>
    </p:spTree>
    <p:extLst>
      <p:ext uri="{BB962C8B-B14F-4D97-AF65-F5344CB8AC3E}">
        <p14:creationId xmlns:p14="http://schemas.microsoft.com/office/powerpoint/2010/main" val="3420572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4375</TotalTime>
  <Words>4454</Words>
  <Application>Microsoft Office PowerPoint</Application>
  <PresentationFormat>Widescreen</PresentationFormat>
  <Paragraphs>719</Paragraphs>
  <Slides>71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Doney, David</dc:creator>
  <cp:lastModifiedBy>Doney, David</cp:lastModifiedBy>
  <cp:revision>672</cp:revision>
  <dcterms:created xsi:type="dcterms:W3CDTF">2016-11-21T17:19:37Z</dcterms:created>
  <dcterms:modified xsi:type="dcterms:W3CDTF">2017-03-22T22:20:21Z</dcterms:modified>
</cp:coreProperties>
</file>