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9" r:id="rId3"/>
    <p:sldId id="461" r:id="rId4"/>
    <p:sldId id="323" r:id="rId5"/>
    <p:sldId id="455" r:id="rId6"/>
    <p:sldId id="405" r:id="rId7"/>
    <p:sldId id="387" r:id="rId8"/>
    <p:sldId id="271" r:id="rId9"/>
    <p:sldId id="420" r:id="rId10"/>
    <p:sldId id="422" r:id="rId11"/>
    <p:sldId id="423" r:id="rId12"/>
    <p:sldId id="451" r:id="rId13"/>
    <p:sldId id="415" r:id="rId14"/>
    <p:sldId id="413" r:id="rId15"/>
    <p:sldId id="450" r:id="rId16"/>
    <p:sldId id="452" r:id="rId17"/>
    <p:sldId id="453" r:id="rId18"/>
    <p:sldId id="418" r:id="rId19"/>
    <p:sldId id="419" r:id="rId20"/>
    <p:sldId id="414" r:id="rId21"/>
    <p:sldId id="327" r:id="rId22"/>
    <p:sldId id="437" r:id="rId23"/>
    <p:sldId id="362" r:id="rId24"/>
    <p:sldId id="460" r:id="rId25"/>
    <p:sldId id="308" r:id="rId26"/>
    <p:sldId id="402" r:id="rId27"/>
    <p:sldId id="438" r:id="rId28"/>
    <p:sldId id="427" r:id="rId29"/>
    <p:sldId id="443" r:id="rId30"/>
    <p:sldId id="449" r:id="rId31"/>
    <p:sldId id="441" r:id="rId32"/>
    <p:sldId id="458" r:id="rId33"/>
    <p:sldId id="390" r:id="rId34"/>
    <p:sldId id="403" r:id="rId35"/>
    <p:sldId id="373" r:id="rId36"/>
    <p:sldId id="428" r:id="rId37"/>
    <p:sldId id="459" r:id="rId38"/>
    <p:sldId id="392" r:id="rId39"/>
    <p:sldId id="391" r:id="rId40"/>
    <p:sldId id="386" r:id="rId41"/>
    <p:sldId id="394" r:id="rId42"/>
    <p:sldId id="44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52D"/>
    <a:srgbClr val="219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826" autoAdjust="0"/>
  </p:normalViewPr>
  <p:slideViewPr>
    <p:cSldViewPr snapToGrid="0">
      <p:cViewPr varScale="1">
        <p:scale>
          <a:sx n="48" d="100"/>
          <a:sy n="48" d="100"/>
        </p:scale>
        <p:origin x="-17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2C4B2-7861-41CA-8AC6-0BFAC085355A}" type="doc">
      <dgm:prSet loTypeId="urn:microsoft.com/office/officeart/2005/8/layout/hierarchy2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F56890-CB33-4F42-9F2F-AB4F86883D0D}">
      <dgm:prSet phldrT="[Text]" custT="1"/>
      <dgm:spPr/>
      <dgm:t>
        <a:bodyPr/>
        <a:lstStyle/>
        <a:p>
          <a:r>
            <a:rPr lang="en-US" sz="2000" dirty="0"/>
            <a:t>Employer-Based</a:t>
          </a:r>
        </a:p>
        <a:p>
          <a:r>
            <a:rPr lang="en-US" sz="2000" dirty="0"/>
            <a:t>155</a:t>
          </a:r>
        </a:p>
      </dgm:t>
    </dgm:pt>
    <dgm:pt modelId="{10C28737-EB29-4504-BC4A-F8F71CB37968}" type="parTrans" cxnId="{6A6702D1-B1F4-40FE-B07E-2AD381D02800}">
      <dgm:prSet/>
      <dgm:spPr/>
      <dgm:t>
        <a:bodyPr/>
        <a:lstStyle/>
        <a:p>
          <a:endParaRPr lang="en-US"/>
        </a:p>
      </dgm:t>
    </dgm:pt>
    <dgm:pt modelId="{364998FE-DA34-414B-8188-BE3DDA1A6CE1}" type="sibTrans" cxnId="{6A6702D1-B1F4-40FE-B07E-2AD381D02800}">
      <dgm:prSet/>
      <dgm:spPr/>
      <dgm:t>
        <a:bodyPr/>
        <a:lstStyle/>
        <a:p>
          <a:endParaRPr lang="en-US"/>
        </a:p>
      </dgm:t>
    </dgm:pt>
    <dgm:pt modelId="{DFFFBFAD-51B8-4457-BF41-8D9195E8D421}">
      <dgm:prSet phldrT="[Text]" custT="1"/>
      <dgm:spPr/>
      <dgm:t>
        <a:bodyPr/>
        <a:lstStyle/>
        <a:p>
          <a:r>
            <a:rPr lang="en-US" sz="2000" dirty="0"/>
            <a:t>Other Coverage</a:t>
          </a:r>
        </a:p>
        <a:p>
          <a:r>
            <a:rPr lang="en-US" sz="2000" dirty="0"/>
            <a:t>90</a:t>
          </a:r>
        </a:p>
      </dgm:t>
    </dgm:pt>
    <dgm:pt modelId="{C8D6606C-CAD9-44B1-88AF-756B525D2109}" type="parTrans" cxnId="{CAFD7264-167A-4345-B895-F75E3FA23FB9}">
      <dgm:prSet/>
      <dgm:spPr/>
      <dgm:t>
        <a:bodyPr/>
        <a:lstStyle/>
        <a:p>
          <a:endParaRPr lang="en-US"/>
        </a:p>
      </dgm:t>
    </dgm:pt>
    <dgm:pt modelId="{34A23756-9B2B-49AF-9CF4-5F852FB61028}" type="sibTrans" cxnId="{CAFD7264-167A-4345-B895-F75E3FA23FB9}">
      <dgm:prSet/>
      <dgm:spPr/>
      <dgm:t>
        <a:bodyPr/>
        <a:lstStyle/>
        <a:p>
          <a:endParaRPr lang="en-US"/>
        </a:p>
      </dgm:t>
    </dgm:pt>
    <dgm:pt modelId="{5DC0EE0C-B7F4-4768-9C9B-976C20476C5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/>
            <a:t>Uninsured</a:t>
          </a:r>
        </a:p>
        <a:p>
          <a:r>
            <a:rPr lang="en-US" sz="2000" dirty="0"/>
            <a:t>27</a:t>
          </a:r>
        </a:p>
      </dgm:t>
    </dgm:pt>
    <dgm:pt modelId="{2C099D30-5DF3-456F-A3D5-A497E0A05101}" type="parTrans" cxnId="{8F78A513-FD8F-496E-8997-3EE5EE3B7E85}">
      <dgm:prSet/>
      <dgm:spPr/>
      <dgm:t>
        <a:bodyPr/>
        <a:lstStyle/>
        <a:p>
          <a:endParaRPr lang="en-US"/>
        </a:p>
      </dgm:t>
    </dgm:pt>
    <dgm:pt modelId="{16964E29-9F10-4664-94CE-F8D88FDA9248}" type="sibTrans" cxnId="{8F78A513-FD8F-496E-8997-3EE5EE3B7E85}">
      <dgm:prSet/>
      <dgm:spPr/>
      <dgm:t>
        <a:bodyPr/>
        <a:lstStyle/>
        <a:p>
          <a:endParaRPr lang="en-US"/>
        </a:p>
      </dgm:t>
    </dgm:pt>
    <dgm:pt modelId="{2879CCD0-7BF5-4839-81D6-C69A0F37AB79}">
      <dgm:prSet phldrT="[Text]" custT="1"/>
      <dgm:spPr/>
      <dgm:t>
        <a:bodyPr/>
        <a:lstStyle/>
        <a:p>
          <a:r>
            <a:rPr lang="en-US" sz="2000" dirty="0"/>
            <a:t>Medicaid &amp; CHIP</a:t>
          </a:r>
        </a:p>
        <a:p>
          <a:r>
            <a:rPr lang="en-US" sz="2000" dirty="0"/>
            <a:t>57</a:t>
          </a:r>
        </a:p>
      </dgm:t>
    </dgm:pt>
    <dgm:pt modelId="{3672C9ED-1BB7-415C-A297-17B5A5E66D93}" type="parTrans" cxnId="{EC24E4B9-29C2-4928-9D03-189C36163317}">
      <dgm:prSet/>
      <dgm:spPr/>
      <dgm:t>
        <a:bodyPr/>
        <a:lstStyle/>
        <a:p>
          <a:endParaRPr lang="en-US"/>
        </a:p>
      </dgm:t>
    </dgm:pt>
    <dgm:pt modelId="{140A8344-3158-43AD-9901-EF418BC5B93E}" type="sibTrans" cxnId="{EC24E4B9-29C2-4928-9D03-189C36163317}">
      <dgm:prSet/>
      <dgm:spPr/>
      <dgm:t>
        <a:bodyPr/>
        <a:lstStyle/>
        <a:p>
          <a:endParaRPr lang="en-US"/>
        </a:p>
      </dgm:t>
    </dgm:pt>
    <dgm:pt modelId="{1B4688A6-F564-470F-8113-BB98B78549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/>
            <a:t>ACA Medicaid </a:t>
          </a:r>
        </a:p>
        <a:p>
          <a:r>
            <a:rPr lang="en-US" sz="2000" dirty="0"/>
            <a:t>11</a:t>
          </a:r>
        </a:p>
      </dgm:t>
    </dgm:pt>
    <dgm:pt modelId="{DDCD6DC8-D4EE-4C9A-984E-C85FF6C5BA0F}" type="parTrans" cxnId="{2B155295-FB7F-4484-8DE9-AD8071C4249C}">
      <dgm:prSet/>
      <dgm:spPr/>
      <dgm:t>
        <a:bodyPr/>
        <a:lstStyle/>
        <a:p>
          <a:endParaRPr lang="en-US"/>
        </a:p>
      </dgm:t>
    </dgm:pt>
    <dgm:pt modelId="{846DB903-32C5-4F12-BD68-5B72873B6AD2}" type="sibTrans" cxnId="{2B155295-FB7F-4484-8DE9-AD8071C4249C}">
      <dgm:prSet/>
      <dgm:spPr/>
      <dgm:t>
        <a:bodyPr/>
        <a:lstStyle/>
        <a:p>
          <a:endParaRPr lang="en-US"/>
        </a:p>
      </dgm:t>
    </dgm:pt>
    <dgm:pt modelId="{3843AC61-1F75-47BF-916E-8FE226CE6D6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/>
            <a:t>ACA Exchange</a:t>
          </a:r>
        </a:p>
        <a:p>
          <a:r>
            <a:rPr lang="en-US" sz="2000" dirty="0"/>
            <a:t>12</a:t>
          </a:r>
        </a:p>
      </dgm:t>
    </dgm:pt>
    <dgm:pt modelId="{7FDFD737-C56A-4B21-9194-0E4A62482926}" type="parTrans" cxnId="{F1CB2E97-8574-4A50-A030-DDFC572AE594}">
      <dgm:prSet/>
      <dgm:spPr/>
      <dgm:t>
        <a:bodyPr/>
        <a:lstStyle/>
        <a:p>
          <a:endParaRPr lang="en-US"/>
        </a:p>
      </dgm:t>
    </dgm:pt>
    <dgm:pt modelId="{38BAE4DB-E950-4CDA-8B50-F8BDC09075B8}" type="sibTrans" cxnId="{F1CB2E97-8574-4A50-A030-DDFC572AE594}">
      <dgm:prSet/>
      <dgm:spPr/>
      <dgm:t>
        <a:bodyPr/>
        <a:lstStyle/>
        <a:p>
          <a:endParaRPr lang="en-US"/>
        </a:p>
      </dgm:t>
    </dgm:pt>
    <dgm:pt modelId="{F27D3FF3-0CC7-4587-9410-DA625D4EAE67}">
      <dgm:prSet phldrT="[Text]" custT="1"/>
      <dgm:spPr/>
      <dgm:t>
        <a:bodyPr/>
        <a:lstStyle/>
        <a:p>
          <a:r>
            <a:rPr lang="en-US" sz="2000" dirty="0"/>
            <a:t>Other </a:t>
          </a:r>
        </a:p>
        <a:p>
          <a:r>
            <a:rPr lang="en-US" sz="2000" dirty="0"/>
            <a:t>10</a:t>
          </a:r>
        </a:p>
      </dgm:t>
    </dgm:pt>
    <dgm:pt modelId="{EE9ADF26-6488-4E48-B8F2-E0F5B63DA190}" type="parTrans" cxnId="{04DAC338-43F6-4422-9B29-1B58E5695036}">
      <dgm:prSet/>
      <dgm:spPr/>
      <dgm:t>
        <a:bodyPr/>
        <a:lstStyle/>
        <a:p>
          <a:endParaRPr lang="en-US"/>
        </a:p>
      </dgm:t>
    </dgm:pt>
    <dgm:pt modelId="{78B632AF-FD7B-4DAB-80D1-0291416727EE}" type="sibTrans" cxnId="{04DAC338-43F6-4422-9B29-1B58E5695036}">
      <dgm:prSet/>
      <dgm:spPr/>
      <dgm:t>
        <a:bodyPr/>
        <a:lstStyle/>
        <a:p>
          <a:endParaRPr lang="en-US"/>
        </a:p>
      </dgm:t>
    </dgm:pt>
    <dgm:pt modelId="{272896B5-86EE-4A67-AB23-01B247E16845}">
      <dgm:prSet phldrT="[Text]" custT="1"/>
      <dgm:spPr/>
      <dgm:t>
        <a:bodyPr/>
        <a:lstStyle/>
        <a:p>
          <a:r>
            <a:rPr lang="en-US" sz="2000" dirty="0"/>
            <a:t>Population </a:t>
          </a:r>
        </a:p>
        <a:p>
          <a:r>
            <a:rPr lang="en-US" sz="2000" dirty="0"/>
            <a:t>325</a:t>
          </a:r>
        </a:p>
      </dgm:t>
    </dgm:pt>
    <dgm:pt modelId="{29D78336-31A7-4381-991A-4B07ECF85E85}" type="parTrans" cxnId="{7F99AA96-6ED4-471D-A3E1-88129A69E02C}">
      <dgm:prSet/>
      <dgm:spPr/>
      <dgm:t>
        <a:bodyPr/>
        <a:lstStyle/>
        <a:p>
          <a:endParaRPr lang="en-US"/>
        </a:p>
      </dgm:t>
    </dgm:pt>
    <dgm:pt modelId="{3E91F33A-85CE-4576-B512-224A382C0A7C}" type="sibTrans" cxnId="{7F99AA96-6ED4-471D-A3E1-88129A69E02C}">
      <dgm:prSet/>
      <dgm:spPr/>
      <dgm:t>
        <a:bodyPr/>
        <a:lstStyle/>
        <a:p>
          <a:endParaRPr lang="en-US"/>
        </a:p>
      </dgm:t>
    </dgm:pt>
    <dgm:pt modelId="{26D0FD8A-5F5A-4498-84A2-A3F836D92D1A}">
      <dgm:prSet phldrT="[Text]" custT="1"/>
      <dgm:spPr/>
      <dgm:t>
        <a:bodyPr/>
        <a:lstStyle/>
        <a:p>
          <a:r>
            <a:rPr lang="en-US" sz="2000" dirty="0"/>
            <a:t>Under 65 yrs.</a:t>
          </a:r>
        </a:p>
        <a:p>
          <a:r>
            <a:rPr lang="en-US" sz="2000" dirty="0"/>
            <a:t>272</a:t>
          </a:r>
        </a:p>
      </dgm:t>
    </dgm:pt>
    <dgm:pt modelId="{1E01699B-9D5B-4D19-9917-51F6EF7FE30D}" type="parTrans" cxnId="{F3884DCC-D043-4FBC-82BC-8AEAD4F5A51E}">
      <dgm:prSet/>
      <dgm:spPr/>
      <dgm:t>
        <a:bodyPr/>
        <a:lstStyle/>
        <a:p>
          <a:endParaRPr lang="en-US"/>
        </a:p>
      </dgm:t>
    </dgm:pt>
    <dgm:pt modelId="{C372F7A3-0BF1-4B09-BDA6-860DF98A9969}" type="sibTrans" cxnId="{F3884DCC-D043-4FBC-82BC-8AEAD4F5A51E}">
      <dgm:prSet/>
      <dgm:spPr/>
      <dgm:t>
        <a:bodyPr/>
        <a:lstStyle/>
        <a:p>
          <a:endParaRPr lang="en-US"/>
        </a:p>
      </dgm:t>
    </dgm:pt>
    <dgm:pt modelId="{B8FBC865-3D69-464D-904C-86DA84662AD4}">
      <dgm:prSet phldrT="[Text]" custT="1"/>
      <dgm:spPr/>
      <dgm:t>
        <a:bodyPr/>
        <a:lstStyle/>
        <a:p>
          <a:r>
            <a:rPr lang="en-US" sz="2000" dirty="0"/>
            <a:t>65+ yrs.</a:t>
          </a:r>
        </a:p>
        <a:p>
          <a:r>
            <a:rPr lang="en-US" sz="2000" dirty="0"/>
            <a:t>Medicare </a:t>
          </a:r>
        </a:p>
        <a:p>
          <a:r>
            <a:rPr lang="en-US" sz="2000" dirty="0"/>
            <a:t>53</a:t>
          </a:r>
        </a:p>
      </dgm:t>
    </dgm:pt>
    <dgm:pt modelId="{79430DF7-6DF2-4721-86A3-0C02258F4107}" type="parTrans" cxnId="{783C0825-A124-40D2-A42C-74234B8D332F}">
      <dgm:prSet/>
      <dgm:spPr/>
      <dgm:t>
        <a:bodyPr/>
        <a:lstStyle/>
        <a:p>
          <a:endParaRPr lang="en-US"/>
        </a:p>
      </dgm:t>
    </dgm:pt>
    <dgm:pt modelId="{BCCF2A89-40F7-4B17-99DB-05320AF2647B}" type="sibTrans" cxnId="{783C0825-A124-40D2-A42C-74234B8D332F}">
      <dgm:prSet/>
      <dgm:spPr/>
      <dgm:t>
        <a:bodyPr/>
        <a:lstStyle/>
        <a:p>
          <a:endParaRPr lang="en-US"/>
        </a:p>
      </dgm:t>
    </dgm:pt>
    <dgm:pt modelId="{76AA0EF0-D3D2-4B1F-B52F-7C29013736C7}" type="pres">
      <dgm:prSet presAssocID="{ECC2C4B2-7861-41CA-8AC6-0BFAC08535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5F805-D5CD-45EE-AFE2-8AE64EBC3879}" type="pres">
      <dgm:prSet presAssocID="{272896B5-86EE-4A67-AB23-01B247E16845}" presName="root1" presStyleCnt="0"/>
      <dgm:spPr/>
    </dgm:pt>
    <dgm:pt modelId="{7E5D818A-ABAB-4A4C-9F99-CEBB30D649D4}" type="pres">
      <dgm:prSet presAssocID="{272896B5-86EE-4A67-AB23-01B247E1684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08D02-FDEA-4A4A-B716-6DF503956189}" type="pres">
      <dgm:prSet presAssocID="{272896B5-86EE-4A67-AB23-01B247E16845}" presName="level2hierChild" presStyleCnt="0"/>
      <dgm:spPr/>
    </dgm:pt>
    <dgm:pt modelId="{B4AB8602-9ABA-496A-8117-CEC46EACFDA4}" type="pres">
      <dgm:prSet presAssocID="{1E01699B-9D5B-4D19-9917-51F6EF7FE30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C0EDC73-F66F-45D2-9315-6D3693528E4F}" type="pres">
      <dgm:prSet presAssocID="{1E01699B-9D5B-4D19-9917-51F6EF7FE30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1D5922E-B045-4B7B-9E2D-97F588A6B466}" type="pres">
      <dgm:prSet presAssocID="{26D0FD8A-5F5A-4498-84A2-A3F836D92D1A}" presName="root2" presStyleCnt="0"/>
      <dgm:spPr/>
    </dgm:pt>
    <dgm:pt modelId="{7A79FF4E-9FCC-46A6-AAC2-971A38C57A8E}" type="pres">
      <dgm:prSet presAssocID="{26D0FD8A-5F5A-4498-84A2-A3F836D92D1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778855-248C-48A8-ACD4-A4DCE9331B0E}" type="pres">
      <dgm:prSet presAssocID="{26D0FD8A-5F5A-4498-84A2-A3F836D92D1A}" presName="level3hierChild" presStyleCnt="0"/>
      <dgm:spPr/>
    </dgm:pt>
    <dgm:pt modelId="{6E52CD43-616E-41B9-B200-1521A179C925}" type="pres">
      <dgm:prSet presAssocID="{10C28737-EB29-4504-BC4A-F8F71CB3796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93F5BC5-2212-4563-9887-5F203CA134D3}" type="pres">
      <dgm:prSet presAssocID="{10C28737-EB29-4504-BC4A-F8F71CB3796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C811F41-35B7-47E2-91EC-FF414AB04786}" type="pres">
      <dgm:prSet presAssocID="{86F56890-CB33-4F42-9F2F-AB4F86883D0D}" presName="root2" presStyleCnt="0"/>
      <dgm:spPr/>
    </dgm:pt>
    <dgm:pt modelId="{79DADF84-63C7-4A90-89B6-0544616DEB8C}" type="pres">
      <dgm:prSet presAssocID="{86F56890-CB33-4F42-9F2F-AB4F86883D0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18596E-3D18-4D34-8B87-B4616F186607}" type="pres">
      <dgm:prSet presAssocID="{86F56890-CB33-4F42-9F2F-AB4F86883D0D}" presName="level3hierChild" presStyleCnt="0"/>
      <dgm:spPr/>
    </dgm:pt>
    <dgm:pt modelId="{D8C76CAA-E7A2-4372-B9D8-0CE9BB80F4BA}" type="pres">
      <dgm:prSet presAssocID="{C8D6606C-CAD9-44B1-88AF-756B525D210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CA0A6AF6-8F22-46DB-AA85-56B0D89022D6}" type="pres">
      <dgm:prSet presAssocID="{C8D6606C-CAD9-44B1-88AF-756B525D210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9C76F19-4205-4D99-94B2-E0E240461944}" type="pres">
      <dgm:prSet presAssocID="{DFFFBFAD-51B8-4457-BF41-8D9195E8D421}" presName="root2" presStyleCnt="0"/>
      <dgm:spPr/>
    </dgm:pt>
    <dgm:pt modelId="{8278FE98-AFCB-4CE4-96E2-66B0DD85D14E}" type="pres">
      <dgm:prSet presAssocID="{DFFFBFAD-51B8-4457-BF41-8D9195E8D42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8145FA-18DC-4868-93E3-ADA7C4652351}" type="pres">
      <dgm:prSet presAssocID="{DFFFBFAD-51B8-4457-BF41-8D9195E8D421}" presName="level3hierChild" presStyleCnt="0"/>
      <dgm:spPr/>
    </dgm:pt>
    <dgm:pt modelId="{300F469B-7A94-40A1-B874-C0D11B031DB1}" type="pres">
      <dgm:prSet presAssocID="{3672C9ED-1BB7-415C-A297-17B5A5E66D93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355B5E75-86C0-4B07-852F-8F69FA002501}" type="pres">
      <dgm:prSet presAssocID="{3672C9ED-1BB7-415C-A297-17B5A5E66D93}" presName="connTx" presStyleLbl="parChTrans1D4" presStyleIdx="0" presStyleCnt="4"/>
      <dgm:spPr/>
      <dgm:t>
        <a:bodyPr/>
        <a:lstStyle/>
        <a:p>
          <a:endParaRPr lang="en-US"/>
        </a:p>
      </dgm:t>
    </dgm:pt>
    <dgm:pt modelId="{B75A2D71-DFF0-4CCC-9801-DF4894F2503D}" type="pres">
      <dgm:prSet presAssocID="{2879CCD0-7BF5-4839-81D6-C69A0F37AB79}" presName="root2" presStyleCnt="0"/>
      <dgm:spPr/>
    </dgm:pt>
    <dgm:pt modelId="{CA4EF65E-BF79-41F1-ACFD-2FAA2FF06E0A}" type="pres">
      <dgm:prSet presAssocID="{2879CCD0-7BF5-4839-81D6-C69A0F37AB79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7E3B09-017E-4501-B102-D2641B03063B}" type="pres">
      <dgm:prSet presAssocID="{2879CCD0-7BF5-4839-81D6-C69A0F37AB79}" presName="level3hierChild" presStyleCnt="0"/>
      <dgm:spPr/>
    </dgm:pt>
    <dgm:pt modelId="{CEC64355-F4F5-4B6A-940F-D3B11EB7B244}" type="pres">
      <dgm:prSet presAssocID="{7FDFD737-C56A-4B21-9194-0E4A62482926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31E0A40B-9DC6-4B03-A0BA-1D434EC3C9AB}" type="pres">
      <dgm:prSet presAssocID="{7FDFD737-C56A-4B21-9194-0E4A62482926}" presName="connTx" presStyleLbl="parChTrans1D4" presStyleIdx="1" presStyleCnt="4"/>
      <dgm:spPr/>
      <dgm:t>
        <a:bodyPr/>
        <a:lstStyle/>
        <a:p>
          <a:endParaRPr lang="en-US"/>
        </a:p>
      </dgm:t>
    </dgm:pt>
    <dgm:pt modelId="{7255BDB1-7B7C-4191-BF8D-66532347A0A6}" type="pres">
      <dgm:prSet presAssocID="{3843AC61-1F75-47BF-916E-8FE226CE6D61}" presName="root2" presStyleCnt="0"/>
      <dgm:spPr/>
    </dgm:pt>
    <dgm:pt modelId="{FACE14C6-6A79-40E1-AC7F-AF893AAD0FC6}" type="pres">
      <dgm:prSet presAssocID="{3843AC61-1F75-47BF-916E-8FE226CE6D61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2D2CD-9A89-462C-BEC6-84E1730EB6FC}" type="pres">
      <dgm:prSet presAssocID="{3843AC61-1F75-47BF-916E-8FE226CE6D61}" presName="level3hierChild" presStyleCnt="0"/>
      <dgm:spPr/>
    </dgm:pt>
    <dgm:pt modelId="{2A0EF79B-5931-4ED0-B2A2-CC5BB316D911}" type="pres">
      <dgm:prSet presAssocID="{DDCD6DC8-D4EE-4C9A-984E-C85FF6C5BA0F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0E90C8CF-4DFA-423C-BD46-79FD68E13D88}" type="pres">
      <dgm:prSet presAssocID="{DDCD6DC8-D4EE-4C9A-984E-C85FF6C5BA0F}" presName="connTx" presStyleLbl="parChTrans1D4" presStyleIdx="2" presStyleCnt="4"/>
      <dgm:spPr/>
      <dgm:t>
        <a:bodyPr/>
        <a:lstStyle/>
        <a:p>
          <a:endParaRPr lang="en-US"/>
        </a:p>
      </dgm:t>
    </dgm:pt>
    <dgm:pt modelId="{42293C0F-A80A-495C-809C-58E7EFF1AE3B}" type="pres">
      <dgm:prSet presAssocID="{1B4688A6-F564-470F-8113-BB98B785491E}" presName="root2" presStyleCnt="0"/>
      <dgm:spPr/>
    </dgm:pt>
    <dgm:pt modelId="{EBDE3E81-A20A-41FB-B5AF-2849AB4D10A5}" type="pres">
      <dgm:prSet presAssocID="{1B4688A6-F564-470F-8113-BB98B785491E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143435-A9BF-42E1-B58F-CE743C3DEE79}" type="pres">
      <dgm:prSet presAssocID="{1B4688A6-F564-470F-8113-BB98B785491E}" presName="level3hierChild" presStyleCnt="0"/>
      <dgm:spPr/>
    </dgm:pt>
    <dgm:pt modelId="{8B39BB1F-47C6-4242-8798-E53B096A8E50}" type="pres">
      <dgm:prSet presAssocID="{EE9ADF26-6488-4E48-B8F2-E0F5B63DA190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2578FA87-9350-4099-9CF4-3AD60F6EEDFC}" type="pres">
      <dgm:prSet presAssocID="{EE9ADF26-6488-4E48-B8F2-E0F5B63DA190}" presName="connTx" presStyleLbl="parChTrans1D4" presStyleIdx="3" presStyleCnt="4"/>
      <dgm:spPr/>
      <dgm:t>
        <a:bodyPr/>
        <a:lstStyle/>
        <a:p>
          <a:endParaRPr lang="en-US"/>
        </a:p>
      </dgm:t>
    </dgm:pt>
    <dgm:pt modelId="{7419D850-BCAD-42EF-89FC-A9EF23C76A1D}" type="pres">
      <dgm:prSet presAssocID="{F27D3FF3-0CC7-4587-9410-DA625D4EAE67}" presName="root2" presStyleCnt="0"/>
      <dgm:spPr/>
    </dgm:pt>
    <dgm:pt modelId="{A917BF07-9C98-4711-A069-0AAE1C4D67BD}" type="pres">
      <dgm:prSet presAssocID="{F27D3FF3-0CC7-4587-9410-DA625D4EAE67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08E734-1ECE-4671-A652-B0ADD9577830}" type="pres">
      <dgm:prSet presAssocID="{F27D3FF3-0CC7-4587-9410-DA625D4EAE67}" presName="level3hierChild" presStyleCnt="0"/>
      <dgm:spPr/>
    </dgm:pt>
    <dgm:pt modelId="{65376270-1824-43A7-8FD5-BF507BC21A41}" type="pres">
      <dgm:prSet presAssocID="{2C099D30-5DF3-456F-A3D5-A497E0A05101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89B924BA-A95D-4EA2-9D14-CE986870F4BC}" type="pres">
      <dgm:prSet presAssocID="{2C099D30-5DF3-456F-A3D5-A497E0A05101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F9446C5-CF16-49D5-B9BA-E49CC9AD0DC3}" type="pres">
      <dgm:prSet presAssocID="{5DC0EE0C-B7F4-4768-9C9B-976C20476C5D}" presName="root2" presStyleCnt="0"/>
      <dgm:spPr/>
    </dgm:pt>
    <dgm:pt modelId="{9C4B2D5D-4D73-496F-892C-DE2FB845B14E}" type="pres">
      <dgm:prSet presAssocID="{5DC0EE0C-B7F4-4768-9C9B-976C20476C5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36ED52-4358-4199-9130-725545F2CE16}" type="pres">
      <dgm:prSet presAssocID="{5DC0EE0C-B7F4-4768-9C9B-976C20476C5D}" presName="level3hierChild" presStyleCnt="0"/>
      <dgm:spPr/>
    </dgm:pt>
    <dgm:pt modelId="{0564958F-54B7-46EA-B274-6BBE388C725E}" type="pres">
      <dgm:prSet presAssocID="{79430DF7-6DF2-4721-86A3-0C02258F410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FE140EB-8F9A-40FC-89C0-714233A30757}" type="pres">
      <dgm:prSet presAssocID="{79430DF7-6DF2-4721-86A3-0C02258F410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09501E4-E72E-4917-B8F3-CE2539A8CED7}" type="pres">
      <dgm:prSet presAssocID="{B8FBC865-3D69-464D-904C-86DA84662AD4}" presName="root2" presStyleCnt="0"/>
      <dgm:spPr/>
    </dgm:pt>
    <dgm:pt modelId="{1CAAD6B8-62E0-4F89-9E56-1EAD8B3D0A84}" type="pres">
      <dgm:prSet presAssocID="{B8FBC865-3D69-464D-904C-86DA84662AD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8FFB21-6F49-4625-B414-C5AB3B19E27A}" type="pres">
      <dgm:prSet presAssocID="{B8FBC865-3D69-464D-904C-86DA84662AD4}" presName="level3hierChild" presStyleCnt="0"/>
      <dgm:spPr/>
    </dgm:pt>
  </dgm:ptLst>
  <dgm:cxnLst>
    <dgm:cxn modelId="{CAB2002F-6136-439F-B900-6547FC8A53E8}" type="presOf" srcId="{272896B5-86EE-4A67-AB23-01B247E16845}" destId="{7E5D818A-ABAB-4A4C-9F99-CEBB30D649D4}" srcOrd="0" destOrd="0" presId="urn:microsoft.com/office/officeart/2005/8/layout/hierarchy2"/>
    <dgm:cxn modelId="{CF1A1280-7430-4F80-8B0A-914B4303E04C}" type="presOf" srcId="{7FDFD737-C56A-4B21-9194-0E4A62482926}" destId="{CEC64355-F4F5-4B6A-940F-D3B11EB7B244}" srcOrd="0" destOrd="0" presId="urn:microsoft.com/office/officeart/2005/8/layout/hierarchy2"/>
    <dgm:cxn modelId="{FF5CDD4E-8725-4921-A332-F40C1C748D03}" type="presOf" srcId="{C8D6606C-CAD9-44B1-88AF-756B525D2109}" destId="{D8C76CAA-E7A2-4372-B9D8-0CE9BB80F4BA}" srcOrd="0" destOrd="0" presId="urn:microsoft.com/office/officeart/2005/8/layout/hierarchy2"/>
    <dgm:cxn modelId="{8F78A513-FD8F-496E-8997-3EE5EE3B7E85}" srcId="{26D0FD8A-5F5A-4498-84A2-A3F836D92D1A}" destId="{5DC0EE0C-B7F4-4768-9C9B-976C20476C5D}" srcOrd="2" destOrd="0" parTransId="{2C099D30-5DF3-456F-A3D5-A497E0A05101}" sibTransId="{16964E29-9F10-4664-94CE-F8D88FDA9248}"/>
    <dgm:cxn modelId="{6A6B5DD5-A45B-4971-879C-24BF70669388}" type="presOf" srcId="{3843AC61-1F75-47BF-916E-8FE226CE6D61}" destId="{FACE14C6-6A79-40E1-AC7F-AF893AAD0FC6}" srcOrd="0" destOrd="0" presId="urn:microsoft.com/office/officeart/2005/8/layout/hierarchy2"/>
    <dgm:cxn modelId="{5268E8BD-96D7-4759-BE57-5AD93358DAD6}" type="presOf" srcId="{2879CCD0-7BF5-4839-81D6-C69A0F37AB79}" destId="{CA4EF65E-BF79-41F1-ACFD-2FAA2FF06E0A}" srcOrd="0" destOrd="0" presId="urn:microsoft.com/office/officeart/2005/8/layout/hierarchy2"/>
    <dgm:cxn modelId="{5975068A-F771-4E17-9D6F-95C6B8B094DB}" type="presOf" srcId="{ECC2C4B2-7861-41CA-8AC6-0BFAC085355A}" destId="{76AA0EF0-D3D2-4B1F-B52F-7C29013736C7}" srcOrd="0" destOrd="0" presId="urn:microsoft.com/office/officeart/2005/8/layout/hierarchy2"/>
    <dgm:cxn modelId="{F3884DCC-D043-4FBC-82BC-8AEAD4F5A51E}" srcId="{272896B5-86EE-4A67-AB23-01B247E16845}" destId="{26D0FD8A-5F5A-4498-84A2-A3F836D92D1A}" srcOrd="0" destOrd="0" parTransId="{1E01699B-9D5B-4D19-9917-51F6EF7FE30D}" sibTransId="{C372F7A3-0BF1-4B09-BDA6-860DF98A9969}"/>
    <dgm:cxn modelId="{0305D130-3113-4369-A2C8-FB98FC465AEE}" type="presOf" srcId="{B8FBC865-3D69-464D-904C-86DA84662AD4}" destId="{1CAAD6B8-62E0-4F89-9E56-1EAD8B3D0A84}" srcOrd="0" destOrd="0" presId="urn:microsoft.com/office/officeart/2005/8/layout/hierarchy2"/>
    <dgm:cxn modelId="{FD1422DC-5A49-4BC5-9D87-AD79B7B33A4B}" type="presOf" srcId="{1E01699B-9D5B-4D19-9917-51F6EF7FE30D}" destId="{FC0EDC73-F66F-45D2-9315-6D3693528E4F}" srcOrd="1" destOrd="0" presId="urn:microsoft.com/office/officeart/2005/8/layout/hierarchy2"/>
    <dgm:cxn modelId="{456A030E-9D8F-42C5-BD34-70860033BD17}" type="presOf" srcId="{EE9ADF26-6488-4E48-B8F2-E0F5B63DA190}" destId="{2578FA87-9350-4099-9CF4-3AD60F6EEDFC}" srcOrd="1" destOrd="0" presId="urn:microsoft.com/office/officeart/2005/8/layout/hierarchy2"/>
    <dgm:cxn modelId="{EFCD3678-B725-45FB-821B-D4F783350808}" type="presOf" srcId="{C8D6606C-CAD9-44B1-88AF-756B525D2109}" destId="{CA0A6AF6-8F22-46DB-AA85-56B0D89022D6}" srcOrd="1" destOrd="0" presId="urn:microsoft.com/office/officeart/2005/8/layout/hierarchy2"/>
    <dgm:cxn modelId="{F1CB2E97-8574-4A50-A030-DDFC572AE594}" srcId="{DFFFBFAD-51B8-4457-BF41-8D9195E8D421}" destId="{3843AC61-1F75-47BF-916E-8FE226CE6D61}" srcOrd="1" destOrd="0" parTransId="{7FDFD737-C56A-4B21-9194-0E4A62482926}" sibTransId="{38BAE4DB-E950-4CDA-8B50-F8BDC09075B8}"/>
    <dgm:cxn modelId="{CC2316BA-1DBE-4E96-8334-5372A0A117A1}" type="presOf" srcId="{3672C9ED-1BB7-415C-A297-17B5A5E66D93}" destId="{355B5E75-86C0-4B07-852F-8F69FA002501}" srcOrd="1" destOrd="0" presId="urn:microsoft.com/office/officeart/2005/8/layout/hierarchy2"/>
    <dgm:cxn modelId="{0044904C-DD5C-42E5-B485-A44780F28ED3}" type="presOf" srcId="{10C28737-EB29-4504-BC4A-F8F71CB37968}" destId="{B93F5BC5-2212-4563-9887-5F203CA134D3}" srcOrd="1" destOrd="0" presId="urn:microsoft.com/office/officeart/2005/8/layout/hierarchy2"/>
    <dgm:cxn modelId="{6A6702D1-B1F4-40FE-B07E-2AD381D02800}" srcId="{26D0FD8A-5F5A-4498-84A2-A3F836D92D1A}" destId="{86F56890-CB33-4F42-9F2F-AB4F86883D0D}" srcOrd="0" destOrd="0" parTransId="{10C28737-EB29-4504-BC4A-F8F71CB37968}" sibTransId="{364998FE-DA34-414B-8188-BE3DDA1A6CE1}"/>
    <dgm:cxn modelId="{9BE3D0B8-2120-44BB-A702-4AD158A4DFC5}" type="presOf" srcId="{DFFFBFAD-51B8-4457-BF41-8D9195E8D421}" destId="{8278FE98-AFCB-4CE4-96E2-66B0DD85D14E}" srcOrd="0" destOrd="0" presId="urn:microsoft.com/office/officeart/2005/8/layout/hierarchy2"/>
    <dgm:cxn modelId="{B6076B81-1F9E-4F17-A424-3C81EE52DDE5}" type="presOf" srcId="{F27D3FF3-0CC7-4587-9410-DA625D4EAE67}" destId="{A917BF07-9C98-4711-A069-0AAE1C4D67BD}" srcOrd="0" destOrd="0" presId="urn:microsoft.com/office/officeart/2005/8/layout/hierarchy2"/>
    <dgm:cxn modelId="{839CA214-77FA-4342-80BC-DFB9BEBD36F0}" type="presOf" srcId="{86F56890-CB33-4F42-9F2F-AB4F86883D0D}" destId="{79DADF84-63C7-4A90-89B6-0544616DEB8C}" srcOrd="0" destOrd="0" presId="urn:microsoft.com/office/officeart/2005/8/layout/hierarchy2"/>
    <dgm:cxn modelId="{2B155295-FB7F-4484-8DE9-AD8071C4249C}" srcId="{DFFFBFAD-51B8-4457-BF41-8D9195E8D421}" destId="{1B4688A6-F564-470F-8113-BB98B785491E}" srcOrd="2" destOrd="0" parTransId="{DDCD6DC8-D4EE-4C9A-984E-C85FF6C5BA0F}" sibTransId="{846DB903-32C5-4F12-BD68-5B72873B6AD2}"/>
    <dgm:cxn modelId="{3A5D2566-BE57-46D3-90AA-FF71DC4943C1}" type="presOf" srcId="{2C099D30-5DF3-456F-A3D5-A497E0A05101}" destId="{65376270-1824-43A7-8FD5-BF507BC21A41}" srcOrd="0" destOrd="0" presId="urn:microsoft.com/office/officeart/2005/8/layout/hierarchy2"/>
    <dgm:cxn modelId="{F3770C71-EDE4-475B-AF48-B878ABC47F29}" type="presOf" srcId="{79430DF7-6DF2-4721-86A3-0C02258F4107}" destId="{0564958F-54B7-46EA-B274-6BBE388C725E}" srcOrd="0" destOrd="0" presId="urn:microsoft.com/office/officeart/2005/8/layout/hierarchy2"/>
    <dgm:cxn modelId="{1E74B62B-6847-4B5C-BD18-913175D553E8}" type="presOf" srcId="{10C28737-EB29-4504-BC4A-F8F71CB37968}" destId="{6E52CD43-616E-41B9-B200-1521A179C925}" srcOrd="0" destOrd="0" presId="urn:microsoft.com/office/officeart/2005/8/layout/hierarchy2"/>
    <dgm:cxn modelId="{FA3B5624-5C92-46C2-9097-03B77910542B}" type="presOf" srcId="{26D0FD8A-5F5A-4498-84A2-A3F836D92D1A}" destId="{7A79FF4E-9FCC-46A6-AAC2-971A38C57A8E}" srcOrd="0" destOrd="0" presId="urn:microsoft.com/office/officeart/2005/8/layout/hierarchy2"/>
    <dgm:cxn modelId="{331FD5D3-3641-45F2-BADD-46AF3D88A135}" type="presOf" srcId="{5DC0EE0C-B7F4-4768-9C9B-976C20476C5D}" destId="{9C4B2D5D-4D73-496F-892C-DE2FB845B14E}" srcOrd="0" destOrd="0" presId="urn:microsoft.com/office/officeart/2005/8/layout/hierarchy2"/>
    <dgm:cxn modelId="{04DAC338-43F6-4422-9B29-1B58E5695036}" srcId="{DFFFBFAD-51B8-4457-BF41-8D9195E8D421}" destId="{F27D3FF3-0CC7-4587-9410-DA625D4EAE67}" srcOrd="3" destOrd="0" parTransId="{EE9ADF26-6488-4E48-B8F2-E0F5B63DA190}" sibTransId="{78B632AF-FD7B-4DAB-80D1-0291416727EE}"/>
    <dgm:cxn modelId="{CAFD7264-167A-4345-B895-F75E3FA23FB9}" srcId="{26D0FD8A-5F5A-4498-84A2-A3F836D92D1A}" destId="{DFFFBFAD-51B8-4457-BF41-8D9195E8D421}" srcOrd="1" destOrd="0" parTransId="{C8D6606C-CAD9-44B1-88AF-756B525D2109}" sibTransId="{34A23756-9B2B-49AF-9CF4-5F852FB61028}"/>
    <dgm:cxn modelId="{7F99AA96-6ED4-471D-A3E1-88129A69E02C}" srcId="{ECC2C4B2-7861-41CA-8AC6-0BFAC085355A}" destId="{272896B5-86EE-4A67-AB23-01B247E16845}" srcOrd="0" destOrd="0" parTransId="{29D78336-31A7-4381-991A-4B07ECF85E85}" sibTransId="{3E91F33A-85CE-4576-B512-224A382C0A7C}"/>
    <dgm:cxn modelId="{DDFB7277-83B4-418B-86FA-9006D87B1F1A}" type="presOf" srcId="{DDCD6DC8-D4EE-4C9A-984E-C85FF6C5BA0F}" destId="{0E90C8CF-4DFA-423C-BD46-79FD68E13D88}" srcOrd="1" destOrd="0" presId="urn:microsoft.com/office/officeart/2005/8/layout/hierarchy2"/>
    <dgm:cxn modelId="{EC24E4B9-29C2-4928-9D03-189C36163317}" srcId="{DFFFBFAD-51B8-4457-BF41-8D9195E8D421}" destId="{2879CCD0-7BF5-4839-81D6-C69A0F37AB79}" srcOrd="0" destOrd="0" parTransId="{3672C9ED-1BB7-415C-A297-17B5A5E66D93}" sibTransId="{140A8344-3158-43AD-9901-EF418BC5B93E}"/>
    <dgm:cxn modelId="{512699D2-4207-440B-B4E5-FF22BA8432CE}" type="presOf" srcId="{2C099D30-5DF3-456F-A3D5-A497E0A05101}" destId="{89B924BA-A95D-4EA2-9D14-CE986870F4BC}" srcOrd="1" destOrd="0" presId="urn:microsoft.com/office/officeart/2005/8/layout/hierarchy2"/>
    <dgm:cxn modelId="{4ADEC8D4-FA9E-46E3-ADC9-7658C6C2835E}" type="presOf" srcId="{79430DF7-6DF2-4721-86A3-0C02258F4107}" destId="{EFE140EB-8F9A-40FC-89C0-714233A30757}" srcOrd="1" destOrd="0" presId="urn:microsoft.com/office/officeart/2005/8/layout/hierarchy2"/>
    <dgm:cxn modelId="{60BCC975-E140-4A74-8D49-E17BA5B163F3}" type="presOf" srcId="{1E01699B-9D5B-4D19-9917-51F6EF7FE30D}" destId="{B4AB8602-9ABA-496A-8117-CEC46EACFDA4}" srcOrd="0" destOrd="0" presId="urn:microsoft.com/office/officeart/2005/8/layout/hierarchy2"/>
    <dgm:cxn modelId="{DCEB7B62-7BDC-420D-899F-8438FDCBE6CC}" type="presOf" srcId="{EE9ADF26-6488-4E48-B8F2-E0F5B63DA190}" destId="{8B39BB1F-47C6-4242-8798-E53B096A8E50}" srcOrd="0" destOrd="0" presId="urn:microsoft.com/office/officeart/2005/8/layout/hierarchy2"/>
    <dgm:cxn modelId="{B941E2A4-60EB-4796-879C-2E6377C1C948}" type="presOf" srcId="{DDCD6DC8-D4EE-4C9A-984E-C85FF6C5BA0F}" destId="{2A0EF79B-5931-4ED0-B2A2-CC5BB316D911}" srcOrd="0" destOrd="0" presId="urn:microsoft.com/office/officeart/2005/8/layout/hierarchy2"/>
    <dgm:cxn modelId="{886BE21F-5867-4822-9C26-B5E9E01D3B0B}" type="presOf" srcId="{3672C9ED-1BB7-415C-A297-17B5A5E66D93}" destId="{300F469B-7A94-40A1-B874-C0D11B031DB1}" srcOrd="0" destOrd="0" presId="urn:microsoft.com/office/officeart/2005/8/layout/hierarchy2"/>
    <dgm:cxn modelId="{A2C2EEAE-0AAC-4B02-8688-2EBF3E6AC255}" type="presOf" srcId="{7FDFD737-C56A-4B21-9194-0E4A62482926}" destId="{31E0A40B-9DC6-4B03-A0BA-1D434EC3C9AB}" srcOrd="1" destOrd="0" presId="urn:microsoft.com/office/officeart/2005/8/layout/hierarchy2"/>
    <dgm:cxn modelId="{48DF8052-1803-4F4B-8D39-E457F45CA481}" type="presOf" srcId="{1B4688A6-F564-470F-8113-BB98B785491E}" destId="{EBDE3E81-A20A-41FB-B5AF-2849AB4D10A5}" srcOrd="0" destOrd="0" presId="urn:microsoft.com/office/officeart/2005/8/layout/hierarchy2"/>
    <dgm:cxn modelId="{783C0825-A124-40D2-A42C-74234B8D332F}" srcId="{272896B5-86EE-4A67-AB23-01B247E16845}" destId="{B8FBC865-3D69-464D-904C-86DA84662AD4}" srcOrd="1" destOrd="0" parTransId="{79430DF7-6DF2-4721-86A3-0C02258F4107}" sibTransId="{BCCF2A89-40F7-4B17-99DB-05320AF2647B}"/>
    <dgm:cxn modelId="{5B823E68-AF71-4871-ABAA-E737B3A8906B}" type="presParOf" srcId="{76AA0EF0-D3D2-4B1F-B52F-7C29013736C7}" destId="{4115F805-D5CD-45EE-AFE2-8AE64EBC3879}" srcOrd="0" destOrd="0" presId="urn:microsoft.com/office/officeart/2005/8/layout/hierarchy2"/>
    <dgm:cxn modelId="{87A184BE-9607-48B9-ACB2-71F7F3F2C442}" type="presParOf" srcId="{4115F805-D5CD-45EE-AFE2-8AE64EBC3879}" destId="{7E5D818A-ABAB-4A4C-9F99-CEBB30D649D4}" srcOrd="0" destOrd="0" presId="urn:microsoft.com/office/officeart/2005/8/layout/hierarchy2"/>
    <dgm:cxn modelId="{7D59E711-80FD-4E98-8B7A-FC23FA681784}" type="presParOf" srcId="{4115F805-D5CD-45EE-AFE2-8AE64EBC3879}" destId="{0C508D02-FDEA-4A4A-B716-6DF503956189}" srcOrd="1" destOrd="0" presId="urn:microsoft.com/office/officeart/2005/8/layout/hierarchy2"/>
    <dgm:cxn modelId="{83A46DFD-FEE9-432F-9D70-7CFF3BE16692}" type="presParOf" srcId="{0C508D02-FDEA-4A4A-B716-6DF503956189}" destId="{B4AB8602-9ABA-496A-8117-CEC46EACFDA4}" srcOrd="0" destOrd="0" presId="urn:microsoft.com/office/officeart/2005/8/layout/hierarchy2"/>
    <dgm:cxn modelId="{4AAFD151-AE85-4977-85B6-5E77A46BBAD3}" type="presParOf" srcId="{B4AB8602-9ABA-496A-8117-CEC46EACFDA4}" destId="{FC0EDC73-F66F-45D2-9315-6D3693528E4F}" srcOrd="0" destOrd="0" presId="urn:microsoft.com/office/officeart/2005/8/layout/hierarchy2"/>
    <dgm:cxn modelId="{FED0E29C-A633-4ADC-9FBA-712328A3D632}" type="presParOf" srcId="{0C508D02-FDEA-4A4A-B716-6DF503956189}" destId="{A1D5922E-B045-4B7B-9E2D-97F588A6B466}" srcOrd="1" destOrd="0" presId="urn:microsoft.com/office/officeart/2005/8/layout/hierarchy2"/>
    <dgm:cxn modelId="{881EDD12-E03B-4D9A-BDBD-75F9CF09600B}" type="presParOf" srcId="{A1D5922E-B045-4B7B-9E2D-97F588A6B466}" destId="{7A79FF4E-9FCC-46A6-AAC2-971A38C57A8E}" srcOrd="0" destOrd="0" presId="urn:microsoft.com/office/officeart/2005/8/layout/hierarchy2"/>
    <dgm:cxn modelId="{E43D6065-A77C-4F8E-998C-6E784C8318CC}" type="presParOf" srcId="{A1D5922E-B045-4B7B-9E2D-97F588A6B466}" destId="{1F778855-248C-48A8-ACD4-A4DCE9331B0E}" srcOrd="1" destOrd="0" presId="urn:microsoft.com/office/officeart/2005/8/layout/hierarchy2"/>
    <dgm:cxn modelId="{17D10C01-A8ED-4D38-A3A8-E4FE6C32FD12}" type="presParOf" srcId="{1F778855-248C-48A8-ACD4-A4DCE9331B0E}" destId="{6E52CD43-616E-41B9-B200-1521A179C925}" srcOrd="0" destOrd="0" presId="urn:microsoft.com/office/officeart/2005/8/layout/hierarchy2"/>
    <dgm:cxn modelId="{5FE6742D-32FD-459C-9D6D-924F4E735213}" type="presParOf" srcId="{6E52CD43-616E-41B9-B200-1521A179C925}" destId="{B93F5BC5-2212-4563-9887-5F203CA134D3}" srcOrd="0" destOrd="0" presId="urn:microsoft.com/office/officeart/2005/8/layout/hierarchy2"/>
    <dgm:cxn modelId="{AF67CCB2-1F5F-493B-AC00-B272A1D918F6}" type="presParOf" srcId="{1F778855-248C-48A8-ACD4-A4DCE9331B0E}" destId="{5C811F41-35B7-47E2-91EC-FF414AB04786}" srcOrd="1" destOrd="0" presId="urn:microsoft.com/office/officeart/2005/8/layout/hierarchy2"/>
    <dgm:cxn modelId="{F7638561-4AEC-4BA7-9DDE-C46FC45CCF9D}" type="presParOf" srcId="{5C811F41-35B7-47E2-91EC-FF414AB04786}" destId="{79DADF84-63C7-4A90-89B6-0544616DEB8C}" srcOrd="0" destOrd="0" presId="urn:microsoft.com/office/officeart/2005/8/layout/hierarchy2"/>
    <dgm:cxn modelId="{8106EE2C-7786-4733-AA1B-736236C9A131}" type="presParOf" srcId="{5C811F41-35B7-47E2-91EC-FF414AB04786}" destId="{E518596E-3D18-4D34-8B87-B4616F186607}" srcOrd="1" destOrd="0" presId="urn:microsoft.com/office/officeart/2005/8/layout/hierarchy2"/>
    <dgm:cxn modelId="{00E10513-A1F1-409E-B462-15CD6E1C4B34}" type="presParOf" srcId="{1F778855-248C-48A8-ACD4-A4DCE9331B0E}" destId="{D8C76CAA-E7A2-4372-B9D8-0CE9BB80F4BA}" srcOrd="2" destOrd="0" presId="urn:microsoft.com/office/officeart/2005/8/layout/hierarchy2"/>
    <dgm:cxn modelId="{DB20CB7D-91A6-45B4-807B-4FD55570534C}" type="presParOf" srcId="{D8C76CAA-E7A2-4372-B9D8-0CE9BB80F4BA}" destId="{CA0A6AF6-8F22-46DB-AA85-56B0D89022D6}" srcOrd="0" destOrd="0" presId="urn:microsoft.com/office/officeart/2005/8/layout/hierarchy2"/>
    <dgm:cxn modelId="{F6CD1E82-BBC6-43D8-9643-E4B2BAEA24A3}" type="presParOf" srcId="{1F778855-248C-48A8-ACD4-A4DCE9331B0E}" destId="{49C76F19-4205-4D99-94B2-E0E240461944}" srcOrd="3" destOrd="0" presId="urn:microsoft.com/office/officeart/2005/8/layout/hierarchy2"/>
    <dgm:cxn modelId="{9A6028D4-A495-44CC-B10B-1546C36E3E2A}" type="presParOf" srcId="{49C76F19-4205-4D99-94B2-E0E240461944}" destId="{8278FE98-AFCB-4CE4-96E2-66B0DD85D14E}" srcOrd="0" destOrd="0" presId="urn:microsoft.com/office/officeart/2005/8/layout/hierarchy2"/>
    <dgm:cxn modelId="{D27D2682-3CFE-4F1B-9681-147AA1128CA2}" type="presParOf" srcId="{49C76F19-4205-4D99-94B2-E0E240461944}" destId="{1C8145FA-18DC-4868-93E3-ADA7C4652351}" srcOrd="1" destOrd="0" presId="urn:microsoft.com/office/officeart/2005/8/layout/hierarchy2"/>
    <dgm:cxn modelId="{A11D3541-8D6B-4BEB-94C8-4375ECA244AF}" type="presParOf" srcId="{1C8145FA-18DC-4868-93E3-ADA7C4652351}" destId="{300F469B-7A94-40A1-B874-C0D11B031DB1}" srcOrd="0" destOrd="0" presId="urn:microsoft.com/office/officeart/2005/8/layout/hierarchy2"/>
    <dgm:cxn modelId="{26DB00CA-484A-4C1A-A571-650193A985D4}" type="presParOf" srcId="{300F469B-7A94-40A1-B874-C0D11B031DB1}" destId="{355B5E75-86C0-4B07-852F-8F69FA002501}" srcOrd="0" destOrd="0" presId="urn:microsoft.com/office/officeart/2005/8/layout/hierarchy2"/>
    <dgm:cxn modelId="{2F88666E-58D4-4EDE-B15A-3DB2C9D0A1A0}" type="presParOf" srcId="{1C8145FA-18DC-4868-93E3-ADA7C4652351}" destId="{B75A2D71-DFF0-4CCC-9801-DF4894F2503D}" srcOrd="1" destOrd="0" presId="urn:microsoft.com/office/officeart/2005/8/layout/hierarchy2"/>
    <dgm:cxn modelId="{6F34B6DF-874E-40B1-91C7-E0591C34B1F1}" type="presParOf" srcId="{B75A2D71-DFF0-4CCC-9801-DF4894F2503D}" destId="{CA4EF65E-BF79-41F1-ACFD-2FAA2FF06E0A}" srcOrd="0" destOrd="0" presId="urn:microsoft.com/office/officeart/2005/8/layout/hierarchy2"/>
    <dgm:cxn modelId="{FC9118F5-BBF5-4D61-B49A-1801CE7F7014}" type="presParOf" srcId="{B75A2D71-DFF0-4CCC-9801-DF4894F2503D}" destId="{AC7E3B09-017E-4501-B102-D2641B03063B}" srcOrd="1" destOrd="0" presId="urn:microsoft.com/office/officeart/2005/8/layout/hierarchy2"/>
    <dgm:cxn modelId="{156755C0-9BC6-4E07-82F7-2DA2375F6992}" type="presParOf" srcId="{1C8145FA-18DC-4868-93E3-ADA7C4652351}" destId="{CEC64355-F4F5-4B6A-940F-D3B11EB7B244}" srcOrd="2" destOrd="0" presId="urn:microsoft.com/office/officeart/2005/8/layout/hierarchy2"/>
    <dgm:cxn modelId="{1CEFCF31-59BC-4B1A-89A2-7E1959E6796D}" type="presParOf" srcId="{CEC64355-F4F5-4B6A-940F-D3B11EB7B244}" destId="{31E0A40B-9DC6-4B03-A0BA-1D434EC3C9AB}" srcOrd="0" destOrd="0" presId="urn:microsoft.com/office/officeart/2005/8/layout/hierarchy2"/>
    <dgm:cxn modelId="{BE82DFEB-DBD0-4A1D-B4EE-AC4CAE40913D}" type="presParOf" srcId="{1C8145FA-18DC-4868-93E3-ADA7C4652351}" destId="{7255BDB1-7B7C-4191-BF8D-66532347A0A6}" srcOrd="3" destOrd="0" presId="urn:microsoft.com/office/officeart/2005/8/layout/hierarchy2"/>
    <dgm:cxn modelId="{8397DDF1-81CB-458E-9671-5EDF29AAAABC}" type="presParOf" srcId="{7255BDB1-7B7C-4191-BF8D-66532347A0A6}" destId="{FACE14C6-6A79-40E1-AC7F-AF893AAD0FC6}" srcOrd="0" destOrd="0" presId="urn:microsoft.com/office/officeart/2005/8/layout/hierarchy2"/>
    <dgm:cxn modelId="{7EAEFBAD-ADFC-45D9-BB0D-4D741CD9C786}" type="presParOf" srcId="{7255BDB1-7B7C-4191-BF8D-66532347A0A6}" destId="{B352D2CD-9A89-462C-BEC6-84E1730EB6FC}" srcOrd="1" destOrd="0" presId="urn:microsoft.com/office/officeart/2005/8/layout/hierarchy2"/>
    <dgm:cxn modelId="{E21FC1B5-6D7C-45F7-83D6-6731CF23EE90}" type="presParOf" srcId="{1C8145FA-18DC-4868-93E3-ADA7C4652351}" destId="{2A0EF79B-5931-4ED0-B2A2-CC5BB316D911}" srcOrd="4" destOrd="0" presId="urn:microsoft.com/office/officeart/2005/8/layout/hierarchy2"/>
    <dgm:cxn modelId="{391818C3-9B5D-4534-B9B2-A30A1679C9AC}" type="presParOf" srcId="{2A0EF79B-5931-4ED0-B2A2-CC5BB316D911}" destId="{0E90C8CF-4DFA-423C-BD46-79FD68E13D88}" srcOrd="0" destOrd="0" presId="urn:microsoft.com/office/officeart/2005/8/layout/hierarchy2"/>
    <dgm:cxn modelId="{954488CF-D1B1-411C-AB67-4E4B1C254791}" type="presParOf" srcId="{1C8145FA-18DC-4868-93E3-ADA7C4652351}" destId="{42293C0F-A80A-495C-809C-58E7EFF1AE3B}" srcOrd="5" destOrd="0" presId="urn:microsoft.com/office/officeart/2005/8/layout/hierarchy2"/>
    <dgm:cxn modelId="{67F5BCF3-D3F1-4FDE-A82E-60A22711033B}" type="presParOf" srcId="{42293C0F-A80A-495C-809C-58E7EFF1AE3B}" destId="{EBDE3E81-A20A-41FB-B5AF-2849AB4D10A5}" srcOrd="0" destOrd="0" presId="urn:microsoft.com/office/officeart/2005/8/layout/hierarchy2"/>
    <dgm:cxn modelId="{DAE828D0-7C56-465A-8E63-E80BFAD3FF60}" type="presParOf" srcId="{42293C0F-A80A-495C-809C-58E7EFF1AE3B}" destId="{A2143435-A9BF-42E1-B58F-CE743C3DEE79}" srcOrd="1" destOrd="0" presId="urn:microsoft.com/office/officeart/2005/8/layout/hierarchy2"/>
    <dgm:cxn modelId="{E9909A84-B370-45E6-AC6E-000CB46A20EB}" type="presParOf" srcId="{1C8145FA-18DC-4868-93E3-ADA7C4652351}" destId="{8B39BB1F-47C6-4242-8798-E53B096A8E50}" srcOrd="6" destOrd="0" presId="urn:microsoft.com/office/officeart/2005/8/layout/hierarchy2"/>
    <dgm:cxn modelId="{F3D0837D-CC71-44B9-BC76-A75B5728A1F3}" type="presParOf" srcId="{8B39BB1F-47C6-4242-8798-E53B096A8E50}" destId="{2578FA87-9350-4099-9CF4-3AD60F6EEDFC}" srcOrd="0" destOrd="0" presId="urn:microsoft.com/office/officeart/2005/8/layout/hierarchy2"/>
    <dgm:cxn modelId="{FE3E1FAE-E83F-471B-8E4C-32D23040F991}" type="presParOf" srcId="{1C8145FA-18DC-4868-93E3-ADA7C4652351}" destId="{7419D850-BCAD-42EF-89FC-A9EF23C76A1D}" srcOrd="7" destOrd="0" presId="urn:microsoft.com/office/officeart/2005/8/layout/hierarchy2"/>
    <dgm:cxn modelId="{7E1F5E25-05C8-469D-A43E-755065590A46}" type="presParOf" srcId="{7419D850-BCAD-42EF-89FC-A9EF23C76A1D}" destId="{A917BF07-9C98-4711-A069-0AAE1C4D67BD}" srcOrd="0" destOrd="0" presId="urn:microsoft.com/office/officeart/2005/8/layout/hierarchy2"/>
    <dgm:cxn modelId="{52212C89-8638-4601-9424-F753B9656612}" type="presParOf" srcId="{7419D850-BCAD-42EF-89FC-A9EF23C76A1D}" destId="{3E08E734-1ECE-4671-A652-B0ADD9577830}" srcOrd="1" destOrd="0" presId="urn:microsoft.com/office/officeart/2005/8/layout/hierarchy2"/>
    <dgm:cxn modelId="{F96B58EC-45DA-4A27-B2EE-0AEA3415E014}" type="presParOf" srcId="{1F778855-248C-48A8-ACD4-A4DCE9331B0E}" destId="{65376270-1824-43A7-8FD5-BF507BC21A41}" srcOrd="4" destOrd="0" presId="urn:microsoft.com/office/officeart/2005/8/layout/hierarchy2"/>
    <dgm:cxn modelId="{2E17BDB8-57F1-4B12-A4D6-095080C740A9}" type="presParOf" srcId="{65376270-1824-43A7-8FD5-BF507BC21A41}" destId="{89B924BA-A95D-4EA2-9D14-CE986870F4BC}" srcOrd="0" destOrd="0" presId="urn:microsoft.com/office/officeart/2005/8/layout/hierarchy2"/>
    <dgm:cxn modelId="{77AD9926-78A1-45D3-9332-D07F677AADF8}" type="presParOf" srcId="{1F778855-248C-48A8-ACD4-A4DCE9331B0E}" destId="{1F9446C5-CF16-49D5-B9BA-E49CC9AD0DC3}" srcOrd="5" destOrd="0" presId="urn:microsoft.com/office/officeart/2005/8/layout/hierarchy2"/>
    <dgm:cxn modelId="{DA08F171-D45E-4626-ABD0-E402D761E0B2}" type="presParOf" srcId="{1F9446C5-CF16-49D5-B9BA-E49CC9AD0DC3}" destId="{9C4B2D5D-4D73-496F-892C-DE2FB845B14E}" srcOrd="0" destOrd="0" presId="urn:microsoft.com/office/officeart/2005/8/layout/hierarchy2"/>
    <dgm:cxn modelId="{C0CDA746-ADFF-4FF7-9741-C516399C2168}" type="presParOf" srcId="{1F9446C5-CF16-49D5-B9BA-E49CC9AD0DC3}" destId="{8236ED52-4358-4199-9130-725545F2CE16}" srcOrd="1" destOrd="0" presId="urn:microsoft.com/office/officeart/2005/8/layout/hierarchy2"/>
    <dgm:cxn modelId="{B6585F5F-C213-49A0-BCE1-7D89514801BC}" type="presParOf" srcId="{0C508D02-FDEA-4A4A-B716-6DF503956189}" destId="{0564958F-54B7-46EA-B274-6BBE388C725E}" srcOrd="2" destOrd="0" presId="urn:microsoft.com/office/officeart/2005/8/layout/hierarchy2"/>
    <dgm:cxn modelId="{D2225EC5-AA31-4D71-B5BF-1D12E195E935}" type="presParOf" srcId="{0564958F-54B7-46EA-B274-6BBE388C725E}" destId="{EFE140EB-8F9A-40FC-89C0-714233A30757}" srcOrd="0" destOrd="0" presId="urn:microsoft.com/office/officeart/2005/8/layout/hierarchy2"/>
    <dgm:cxn modelId="{D83FE05C-1709-44CC-B219-4F3A0A0DDE44}" type="presParOf" srcId="{0C508D02-FDEA-4A4A-B716-6DF503956189}" destId="{E09501E4-E72E-4917-B8F3-CE2539A8CED7}" srcOrd="3" destOrd="0" presId="urn:microsoft.com/office/officeart/2005/8/layout/hierarchy2"/>
    <dgm:cxn modelId="{70FB2C5F-A541-4172-9381-840B345D7739}" type="presParOf" srcId="{E09501E4-E72E-4917-B8F3-CE2539A8CED7}" destId="{1CAAD6B8-62E0-4F89-9E56-1EAD8B3D0A84}" srcOrd="0" destOrd="0" presId="urn:microsoft.com/office/officeart/2005/8/layout/hierarchy2"/>
    <dgm:cxn modelId="{B2CDF8E9-4B87-4DB5-9F83-A274191EAE9D}" type="presParOf" srcId="{E09501E4-E72E-4917-B8F3-CE2539A8CED7}" destId="{5B8FFB21-6F49-4625-B414-C5AB3B19E2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76221-69A9-4573-873E-A5FC16E4AA16}" type="doc">
      <dgm:prSet loTypeId="urn:microsoft.com/office/officeart/2005/8/layout/cycle4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7BA87A-3D3A-425D-B0ED-8D3B8C4FE2B6}">
      <dgm:prSet phldrT="[Text]" custT="1"/>
      <dgm:spPr/>
      <dgm:t>
        <a:bodyPr/>
        <a:lstStyle/>
        <a:p>
          <a:r>
            <a:rPr lang="en-US" sz="2400"/>
            <a:t>Subsidies</a:t>
          </a:r>
          <a:endParaRPr lang="en-US" sz="2400" dirty="0"/>
        </a:p>
      </dgm:t>
    </dgm:pt>
    <dgm:pt modelId="{8A14EA74-1C99-45EF-95BD-7AAEF9FB7205}" type="parTrans" cxnId="{97ACE208-5EE6-4559-B798-7FE5DAC79EA7}">
      <dgm:prSet/>
      <dgm:spPr/>
      <dgm:t>
        <a:bodyPr/>
        <a:lstStyle/>
        <a:p>
          <a:endParaRPr lang="en-US"/>
        </a:p>
      </dgm:t>
    </dgm:pt>
    <dgm:pt modelId="{4BA7FF3E-D365-4CEA-A925-9404D8938808}" type="sibTrans" cxnId="{97ACE208-5EE6-4559-B798-7FE5DAC79EA7}">
      <dgm:prSet/>
      <dgm:spPr/>
      <dgm:t>
        <a:bodyPr/>
        <a:lstStyle/>
        <a:p>
          <a:endParaRPr lang="en-US"/>
        </a:p>
      </dgm:t>
    </dgm:pt>
    <dgm:pt modelId="{7F10325B-232A-49EA-B263-D97044440FAB}">
      <dgm:prSet phldrT="[Text]" custT="1"/>
      <dgm:spPr/>
      <dgm:t>
        <a:bodyPr/>
        <a:lstStyle/>
        <a:p>
          <a:r>
            <a:rPr lang="en-US" sz="2400" dirty="0"/>
            <a:t>Mandates</a:t>
          </a:r>
        </a:p>
      </dgm:t>
    </dgm:pt>
    <dgm:pt modelId="{9320B2F1-CD6C-42EB-BCD1-A05D3E4379A3}" type="parTrans" cxnId="{BF576DA8-C230-4B8C-AB30-994D4D1EDA50}">
      <dgm:prSet/>
      <dgm:spPr/>
      <dgm:t>
        <a:bodyPr/>
        <a:lstStyle/>
        <a:p>
          <a:endParaRPr lang="en-US"/>
        </a:p>
      </dgm:t>
    </dgm:pt>
    <dgm:pt modelId="{808E6D80-DE46-4171-9B19-061745136ABC}" type="sibTrans" cxnId="{BF576DA8-C230-4B8C-AB30-994D4D1EDA50}">
      <dgm:prSet/>
      <dgm:spPr/>
      <dgm:t>
        <a:bodyPr/>
        <a:lstStyle/>
        <a:p>
          <a:endParaRPr lang="en-US"/>
        </a:p>
      </dgm:t>
    </dgm:pt>
    <dgm:pt modelId="{3FE6076D-084F-4932-9BC9-31D9AF31ED6D}">
      <dgm:prSet phldrT="[Text]" custT="1"/>
      <dgm:spPr/>
      <dgm:t>
        <a:bodyPr/>
        <a:lstStyle/>
        <a:p>
          <a:r>
            <a:rPr lang="en-US" sz="2400"/>
            <a:t>Medicaid Expansion</a:t>
          </a:r>
          <a:endParaRPr lang="en-US" sz="2400" dirty="0"/>
        </a:p>
      </dgm:t>
    </dgm:pt>
    <dgm:pt modelId="{67FBF70D-81DD-4BB7-8DE0-F7E05945495D}" type="parTrans" cxnId="{9C8A8138-BA47-476F-AF76-CF0F2914E729}">
      <dgm:prSet/>
      <dgm:spPr/>
      <dgm:t>
        <a:bodyPr/>
        <a:lstStyle/>
        <a:p>
          <a:endParaRPr lang="en-US"/>
        </a:p>
      </dgm:t>
    </dgm:pt>
    <dgm:pt modelId="{396909F8-73BE-4009-8E92-8CE1A1728E40}" type="sibTrans" cxnId="{9C8A8138-BA47-476F-AF76-CF0F2914E729}">
      <dgm:prSet/>
      <dgm:spPr/>
      <dgm:t>
        <a:bodyPr/>
        <a:lstStyle/>
        <a:p>
          <a:endParaRPr lang="en-US"/>
        </a:p>
      </dgm:t>
    </dgm:pt>
    <dgm:pt modelId="{DE29E610-C9A7-4C5D-BB4B-7ADE33EE7543}">
      <dgm:prSet phldrT="[Text]"/>
      <dgm:spPr/>
      <dgm:t>
        <a:bodyPr/>
        <a:lstStyle/>
        <a:p>
          <a:r>
            <a:rPr lang="en-US" dirty="0"/>
            <a:t>Community Rating &amp; Guaranteed Issue</a:t>
          </a:r>
        </a:p>
      </dgm:t>
    </dgm:pt>
    <dgm:pt modelId="{BD2FF621-87FE-4149-B636-7D7ECD584992}" type="parTrans" cxnId="{DC4FD937-B1C5-495C-8075-F4D37D177055}">
      <dgm:prSet/>
      <dgm:spPr/>
      <dgm:t>
        <a:bodyPr/>
        <a:lstStyle/>
        <a:p>
          <a:endParaRPr lang="en-US"/>
        </a:p>
      </dgm:t>
    </dgm:pt>
    <dgm:pt modelId="{5753D0E2-A29F-4BF5-A031-F9CEFACFD555}" type="sibTrans" cxnId="{DC4FD937-B1C5-495C-8075-F4D37D177055}">
      <dgm:prSet/>
      <dgm:spPr/>
      <dgm:t>
        <a:bodyPr/>
        <a:lstStyle/>
        <a:p>
          <a:endParaRPr lang="en-US"/>
        </a:p>
      </dgm:t>
    </dgm:pt>
    <dgm:pt modelId="{F2F63ACF-0162-4C6C-956D-E3B13628BE20}">
      <dgm:prSet/>
      <dgm:spPr/>
      <dgm:t>
        <a:bodyPr/>
        <a:lstStyle/>
        <a:p>
          <a:endParaRPr lang="en-US"/>
        </a:p>
      </dgm:t>
    </dgm:pt>
    <dgm:pt modelId="{412249C7-C46A-4DB2-908A-72DE56395367}" type="parTrans" cxnId="{B1CB22EF-535A-4071-9104-22E6B61F8C45}">
      <dgm:prSet/>
      <dgm:spPr/>
      <dgm:t>
        <a:bodyPr/>
        <a:lstStyle/>
        <a:p>
          <a:endParaRPr lang="en-US"/>
        </a:p>
      </dgm:t>
    </dgm:pt>
    <dgm:pt modelId="{42BB54BB-52B3-4175-A2CA-B071700F06EE}" type="sibTrans" cxnId="{B1CB22EF-535A-4071-9104-22E6B61F8C45}">
      <dgm:prSet/>
      <dgm:spPr/>
      <dgm:t>
        <a:bodyPr/>
        <a:lstStyle/>
        <a:p>
          <a:endParaRPr lang="en-US"/>
        </a:p>
      </dgm:t>
    </dgm:pt>
    <dgm:pt modelId="{E8A88392-4164-4601-ABDD-821AC5A2927C}">
      <dgm:prSet/>
      <dgm:spPr/>
      <dgm:t>
        <a:bodyPr/>
        <a:lstStyle/>
        <a:p>
          <a:endParaRPr lang="en-US"/>
        </a:p>
      </dgm:t>
    </dgm:pt>
    <dgm:pt modelId="{3F7FE28E-8394-4A84-966F-2B28C6C1D1C2}" type="parTrans" cxnId="{6C11AB5B-0C69-4B3F-AF7F-31DF9EA8928F}">
      <dgm:prSet/>
      <dgm:spPr/>
      <dgm:t>
        <a:bodyPr/>
        <a:lstStyle/>
        <a:p>
          <a:endParaRPr lang="en-US"/>
        </a:p>
      </dgm:t>
    </dgm:pt>
    <dgm:pt modelId="{544C3BB8-5205-4C29-9750-7B699C0642BB}" type="sibTrans" cxnId="{6C11AB5B-0C69-4B3F-AF7F-31DF9EA8928F}">
      <dgm:prSet/>
      <dgm:spPr/>
      <dgm:t>
        <a:bodyPr/>
        <a:lstStyle/>
        <a:p>
          <a:endParaRPr lang="en-US"/>
        </a:p>
      </dgm:t>
    </dgm:pt>
    <dgm:pt modelId="{647468DB-4CA6-4A90-9657-BA67A944B23F}">
      <dgm:prSet/>
      <dgm:spPr/>
      <dgm:t>
        <a:bodyPr/>
        <a:lstStyle/>
        <a:p>
          <a:endParaRPr lang="en-US"/>
        </a:p>
      </dgm:t>
    </dgm:pt>
    <dgm:pt modelId="{0C3B7A1A-4894-4593-9B96-754B9FBA3A70}" type="parTrans" cxnId="{20D2F425-0C31-49C5-A415-5D98CEA60116}">
      <dgm:prSet/>
      <dgm:spPr/>
      <dgm:t>
        <a:bodyPr/>
        <a:lstStyle/>
        <a:p>
          <a:endParaRPr lang="en-US"/>
        </a:p>
      </dgm:t>
    </dgm:pt>
    <dgm:pt modelId="{5CC1D364-A008-4655-9334-6242653D7FAE}" type="sibTrans" cxnId="{20D2F425-0C31-49C5-A415-5D98CEA60116}">
      <dgm:prSet/>
      <dgm:spPr/>
      <dgm:t>
        <a:bodyPr/>
        <a:lstStyle/>
        <a:p>
          <a:endParaRPr lang="en-US"/>
        </a:p>
      </dgm:t>
    </dgm:pt>
    <dgm:pt modelId="{DD76ECE4-9002-4944-ACDD-15D013F2A3BA}">
      <dgm:prSet/>
      <dgm:spPr/>
      <dgm:t>
        <a:bodyPr/>
        <a:lstStyle/>
        <a:p>
          <a:endParaRPr lang="en-US"/>
        </a:p>
      </dgm:t>
    </dgm:pt>
    <dgm:pt modelId="{D71E7897-4833-4297-B743-F744408BD683}" type="parTrans" cxnId="{5EC5E089-C912-41C7-B8F7-4B97C3AE6F45}">
      <dgm:prSet/>
      <dgm:spPr/>
      <dgm:t>
        <a:bodyPr/>
        <a:lstStyle/>
        <a:p>
          <a:endParaRPr lang="en-US"/>
        </a:p>
      </dgm:t>
    </dgm:pt>
    <dgm:pt modelId="{B0E575EC-8819-4018-8C70-81A6E876849B}" type="sibTrans" cxnId="{5EC5E089-C912-41C7-B8F7-4B97C3AE6F45}">
      <dgm:prSet/>
      <dgm:spPr/>
      <dgm:t>
        <a:bodyPr/>
        <a:lstStyle/>
        <a:p>
          <a:endParaRPr lang="en-US"/>
        </a:p>
      </dgm:t>
    </dgm:pt>
    <dgm:pt modelId="{ADFA5BA4-581B-4576-AC8D-71CFB2426B69}">
      <dgm:prSet/>
      <dgm:spPr/>
      <dgm:t>
        <a:bodyPr/>
        <a:lstStyle/>
        <a:p>
          <a:endParaRPr lang="en-US"/>
        </a:p>
      </dgm:t>
    </dgm:pt>
    <dgm:pt modelId="{DE218042-1AB8-4F61-B8F6-100AE19B103D}" type="parTrans" cxnId="{764FA321-194D-4198-B63C-B522773B22AF}">
      <dgm:prSet/>
      <dgm:spPr/>
      <dgm:t>
        <a:bodyPr/>
        <a:lstStyle/>
        <a:p>
          <a:endParaRPr lang="en-US"/>
        </a:p>
      </dgm:t>
    </dgm:pt>
    <dgm:pt modelId="{10C7AF51-E214-4F4E-A138-364A10C97EDA}" type="sibTrans" cxnId="{764FA321-194D-4198-B63C-B522773B22AF}">
      <dgm:prSet/>
      <dgm:spPr/>
      <dgm:t>
        <a:bodyPr/>
        <a:lstStyle/>
        <a:p>
          <a:endParaRPr lang="en-US"/>
        </a:p>
      </dgm:t>
    </dgm:pt>
    <dgm:pt modelId="{251ACD3E-188C-4ADC-BFB5-238022EC5582}">
      <dgm:prSet/>
      <dgm:spPr/>
      <dgm:t>
        <a:bodyPr/>
        <a:lstStyle/>
        <a:p>
          <a:endParaRPr lang="en-US"/>
        </a:p>
      </dgm:t>
    </dgm:pt>
    <dgm:pt modelId="{BFC436FA-7C32-4940-926B-009EE8C0BA89}" type="parTrans" cxnId="{793715C7-12BD-42B5-A1B7-AA5A14E9ECEA}">
      <dgm:prSet/>
      <dgm:spPr/>
      <dgm:t>
        <a:bodyPr/>
        <a:lstStyle/>
        <a:p>
          <a:endParaRPr lang="en-US"/>
        </a:p>
      </dgm:t>
    </dgm:pt>
    <dgm:pt modelId="{713AA5B9-CBDC-45FE-97AA-918F8E572C10}" type="sibTrans" cxnId="{793715C7-12BD-42B5-A1B7-AA5A14E9ECEA}">
      <dgm:prSet/>
      <dgm:spPr/>
      <dgm:t>
        <a:bodyPr/>
        <a:lstStyle/>
        <a:p>
          <a:endParaRPr lang="en-US"/>
        </a:p>
      </dgm:t>
    </dgm:pt>
    <dgm:pt modelId="{D2226707-196D-4F9E-B1B6-C00F8ED2459D}">
      <dgm:prSet/>
      <dgm:spPr/>
      <dgm:t>
        <a:bodyPr/>
        <a:lstStyle/>
        <a:p>
          <a:endParaRPr lang="en-US"/>
        </a:p>
      </dgm:t>
    </dgm:pt>
    <dgm:pt modelId="{5509255D-05A8-48BE-8021-8840586993BA}" type="parTrans" cxnId="{7D05735C-BBA1-4440-992E-FBBEC83788B7}">
      <dgm:prSet/>
      <dgm:spPr/>
      <dgm:t>
        <a:bodyPr/>
        <a:lstStyle/>
        <a:p>
          <a:endParaRPr lang="en-US"/>
        </a:p>
      </dgm:t>
    </dgm:pt>
    <dgm:pt modelId="{BCA5D724-6A4E-4368-80C4-273785A6216B}" type="sibTrans" cxnId="{7D05735C-BBA1-4440-992E-FBBEC83788B7}">
      <dgm:prSet/>
      <dgm:spPr/>
      <dgm:t>
        <a:bodyPr/>
        <a:lstStyle/>
        <a:p>
          <a:endParaRPr lang="en-US"/>
        </a:p>
      </dgm:t>
    </dgm:pt>
    <dgm:pt modelId="{42845488-24EF-4F50-B7F0-CBEF8204AB59}">
      <dgm:prSet/>
      <dgm:spPr/>
      <dgm:t>
        <a:bodyPr/>
        <a:lstStyle/>
        <a:p>
          <a:endParaRPr lang="en-US"/>
        </a:p>
      </dgm:t>
    </dgm:pt>
    <dgm:pt modelId="{BF4F77D1-ACA2-434B-946D-8FCB74B3CE0C}" type="parTrans" cxnId="{308BDB1C-3BA0-4DFA-AFB8-3F5587309CC5}">
      <dgm:prSet/>
      <dgm:spPr/>
      <dgm:t>
        <a:bodyPr/>
        <a:lstStyle/>
        <a:p>
          <a:endParaRPr lang="en-US"/>
        </a:p>
      </dgm:t>
    </dgm:pt>
    <dgm:pt modelId="{D5A53F69-6D37-456D-B940-86751AF3CF1B}" type="sibTrans" cxnId="{308BDB1C-3BA0-4DFA-AFB8-3F5587309CC5}">
      <dgm:prSet/>
      <dgm:spPr/>
      <dgm:t>
        <a:bodyPr/>
        <a:lstStyle/>
        <a:p>
          <a:endParaRPr lang="en-US"/>
        </a:p>
      </dgm:t>
    </dgm:pt>
    <dgm:pt modelId="{293DC7FB-E33A-4932-98BE-8B66B6FD9B1D}" type="pres">
      <dgm:prSet presAssocID="{0D876221-69A9-4573-873E-A5FC16E4AA1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F42D1-3D6C-4E06-B633-3DC14E706424}" type="pres">
      <dgm:prSet presAssocID="{0D876221-69A9-4573-873E-A5FC16E4AA16}" presName="children" presStyleCnt="0"/>
      <dgm:spPr/>
    </dgm:pt>
    <dgm:pt modelId="{BE59249C-DEE5-444E-8787-258AD1D97F36}" type="pres">
      <dgm:prSet presAssocID="{0D876221-69A9-4573-873E-A5FC16E4AA16}" presName="childPlaceholder" presStyleCnt="0"/>
      <dgm:spPr/>
    </dgm:pt>
    <dgm:pt modelId="{E1666E31-8E16-4F65-95DF-23B85E922A41}" type="pres">
      <dgm:prSet presAssocID="{0D876221-69A9-4573-873E-A5FC16E4AA16}" presName="circle" presStyleCnt="0"/>
      <dgm:spPr/>
    </dgm:pt>
    <dgm:pt modelId="{CD2AFBC2-E09A-43AC-8F54-7906870CE436}" type="pres">
      <dgm:prSet presAssocID="{0D876221-69A9-4573-873E-A5FC16E4AA1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851EB-5A00-4891-87EE-54C871A32B7F}" type="pres">
      <dgm:prSet presAssocID="{0D876221-69A9-4573-873E-A5FC16E4AA1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89C71-8CEB-41FB-A343-B0A78F94615E}" type="pres">
      <dgm:prSet presAssocID="{0D876221-69A9-4573-873E-A5FC16E4AA1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30C61-6763-4A8F-8653-C3426DE776DD}" type="pres">
      <dgm:prSet presAssocID="{0D876221-69A9-4573-873E-A5FC16E4AA1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F3A1C-0C87-4A8A-AFFF-3870230B0BF8}" type="pres">
      <dgm:prSet presAssocID="{0D876221-69A9-4573-873E-A5FC16E4AA16}" presName="quadrantPlaceholder" presStyleCnt="0"/>
      <dgm:spPr/>
    </dgm:pt>
    <dgm:pt modelId="{F28189CB-CD5A-44B1-9D5B-30BEC62FA655}" type="pres">
      <dgm:prSet presAssocID="{0D876221-69A9-4573-873E-A5FC16E4AA16}" presName="center1" presStyleLbl="fgShp" presStyleIdx="0" presStyleCnt="2"/>
      <dgm:spPr/>
    </dgm:pt>
    <dgm:pt modelId="{F4F69266-65C0-4ED8-B342-9CF1F22A58DC}" type="pres">
      <dgm:prSet presAssocID="{0D876221-69A9-4573-873E-A5FC16E4AA16}" presName="center2" presStyleLbl="fgShp" presStyleIdx="1" presStyleCnt="2"/>
      <dgm:spPr/>
    </dgm:pt>
  </dgm:ptLst>
  <dgm:cxnLst>
    <dgm:cxn modelId="{7D05735C-BBA1-4440-992E-FBBEC83788B7}" srcId="{0D876221-69A9-4573-873E-A5FC16E4AA16}" destId="{D2226707-196D-4F9E-B1B6-C00F8ED2459D}" srcOrd="10" destOrd="0" parTransId="{5509255D-05A8-48BE-8021-8840586993BA}" sibTransId="{BCA5D724-6A4E-4368-80C4-273785A6216B}"/>
    <dgm:cxn modelId="{F6CD279B-A109-43AE-A147-36911D643981}" type="presOf" srcId="{7F10325B-232A-49EA-B263-D97044440FAB}" destId="{3A3851EB-5A00-4891-87EE-54C871A32B7F}" srcOrd="0" destOrd="0" presId="urn:microsoft.com/office/officeart/2005/8/layout/cycle4"/>
    <dgm:cxn modelId="{20D2F425-0C31-49C5-A415-5D98CEA60116}" srcId="{0D876221-69A9-4573-873E-A5FC16E4AA16}" destId="{647468DB-4CA6-4A90-9657-BA67A944B23F}" srcOrd="6" destOrd="0" parTransId="{0C3B7A1A-4894-4593-9B96-754B9FBA3A70}" sibTransId="{5CC1D364-A008-4655-9334-6242653D7FAE}"/>
    <dgm:cxn modelId="{9C8A8138-BA47-476F-AF76-CF0F2914E729}" srcId="{0D876221-69A9-4573-873E-A5FC16E4AA16}" destId="{3FE6076D-084F-4932-9BC9-31D9AF31ED6D}" srcOrd="2" destOrd="0" parTransId="{67FBF70D-81DD-4BB7-8DE0-F7E05945495D}" sibTransId="{396909F8-73BE-4009-8E92-8CE1A1728E40}"/>
    <dgm:cxn modelId="{793715C7-12BD-42B5-A1B7-AA5A14E9ECEA}" srcId="{0D876221-69A9-4573-873E-A5FC16E4AA16}" destId="{251ACD3E-188C-4ADC-BFB5-238022EC5582}" srcOrd="9" destOrd="0" parTransId="{BFC436FA-7C32-4940-926B-009EE8C0BA89}" sibTransId="{713AA5B9-CBDC-45FE-97AA-918F8E572C10}"/>
    <dgm:cxn modelId="{BF576DA8-C230-4B8C-AB30-994D4D1EDA50}" srcId="{0D876221-69A9-4573-873E-A5FC16E4AA16}" destId="{7F10325B-232A-49EA-B263-D97044440FAB}" srcOrd="1" destOrd="0" parTransId="{9320B2F1-CD6C-42EB-BCD1-A05D3E4379A3}" sibTransId="{808E6D80-DE46-4171-9B19-061745136ABC}"/>
    <dgm:cxn modelId="{308BDB1C-3BA0-4DFA-AFB8-3F5587309CC5}" srcId="{0D876221-69A9-4573-873E-A5FC16E4AA16}" destId="{42845488-24EF-4F50-B7F0-CBEF8204AB59}" srcOrd="11" destOrd="0" parTransId="{BF4F77D1-ACA2-434B-946D-8FCB74B3CE0C}" sibTransId="{D5A53F69-6D37-456D-B940-86751AF3CF1B}"/>
    <dgm:cxn modelId="{764FA321-194D-4198-B63C-B522773B22AF}" srcId="{0D876221-69A9-4573-873E-A5FC16E4AA16}" destId="{ADFA5BA4-581B-4576-AC8D-71CFB2426B69}" srcOrd="8" destOrd="0" parTransId="{DE218042-1AB8-4F61-B8F6-100AE19B103D}" sibTransId="{10C7AF51-E214-4F4E-A138-364A10C97EDA}"/>
    <dgm:cxn modelId="{97ACE208-5EE6-4559-B798-7FE5DAC79EA7}" srcId="{0D876221-69A9-4573-873E-A5FC16E4AA16}" destId="{E77BA87A-3D3A-425D-B0ED-8D3B8C4FE2B6}" srcOrd="0" destOrd="0" parTransId="{8A14EA74-1C99-45EF-95BD-7AAEF9FB7205}" sibTransId="{4BA7FF3E-D365-4CEA-A925-9404D8938808}"/>
    <dgm:cxn modelId="{4C38943D-92E1-496C-AE0E-D078CCA00A00}" type="presOf" srcId="{DE29E610-C9A7-4C5D-BB4B-7ADE33EE7543}" destId="{5E430C61-6763-4A8F-8653-C3426DE776DD}" srcOrd="0" destOrd="0" presId="urn:microsoft.com/office/officeart/2005/8/layout/cycle4"/>
    <dgm:cxn modelId="{5EC5E089-C912-41C7-B8F7-4B97C3AE6F45}" srcId="{0D876221-69A9-4573-873E-A5FC16E4AA16}" destId="{DD76ECE4-9002-4944-ACDD-15D013F2A3BA}" srcOrd="7" destOrd="0" parTransId="{D71E7897-4833-4297-B743-F744408BD683}" sibTransId="{B0E575EC-8819-4018-8C70-81A6E876849B}"/>
    <dgm:cxn modelId="{DC4FD937-B1C5-495C-8075-F4D37D177055}" srcId="{0D876221-69A9-4573-873E-A5FC16E4AA16}" destId="{DE29E610-C9A7-4C5D-BB4B-7ADE33EE7543}" srcOrd="3" destOrd="0" parTransId="{BD2FF621-87FE-4149-B636-7D7ECD584992}" sibTransId="{5753D0E2-A29F-4BF5-A031-F9CEFACFD555}"/>
    <dgm:cxn modelId="{6C11AB5B-0C69-4B3F-AF7F-31DF9EA8928F}" srcId="{0D876221-69A9-4573-873E-A5FC16E4AA16}" destId="{E8A88392-4164-4601-ABDD-821AC5A2927C}" srcOrd="5" destOrd="0" parTransId="{3F7FE28E-8394-4A84-966F-2B28C6C1D1C2}" sibTransId="{544C3BB8-5205-4C29-9750-7B699C0642BB}"/>
    <dgm:cxn modelId="{7C01C048-846A-4B2F-95AA-89DC2F889C18}" type="presOf" srcId="{E77BA87A-3D3A-425D-B0ED-8D3B8C4FE2B6}" destId="{CD2AFBC2-E09A-43AC-8F54-7906870CE436}" srcOrd="0" destOrd="0" presId="urn:microsoft.com/office/officeart/2005/8/layout/cycle4"/>
    <dgm:cxn modelId="{4F9A7A25-AFF7-4AA4-8A9A-7F5F9A93B5FC}" type="presOf" srcId="{3FE6076D-084F-4932-9BC9-31D9AF31ED6D}" destId="{6A089C71-8CEB-41FB-A343-B0A78F94615E}" srcOrd="0" destOrd="0" presId="urn:microsoft.com/office/officeart/2005/8/layout/cycle4"/>
    <dgm:cxn modelId="{B1CB22EF-535A-4071-9104-22E6B61F8C45}" srcId="{0D876221-69A9-4573-873E-A5FC16E4AA16}" destId="{F2F63ACF-0162-4C6C-956D-E3B13628BE20}" srcOrd="4" destOrd="0" parTransId="{412249C7-C46A-4DB2-908A-72DE56395367}" sibTransId="{42BB54BB-52B3-4175-A2CA-B071700F06EE}"/>
    <dgm:cxn modelId="{06CBA322-19EE-45AA-8EC2-DC872F95A453}" type="presOf" srcId="{0D876221-69A9-4573-873E-A5FC16E4AA16}" destId="{293DC7FB-E33A-4932-98BE-8B66B6FD9B1D}" srcOrd="0" destOrd="0" presId="urn:microsoft.com/office/officeart/2005/8/layout/cycle4"/>
    <dgm:cxn modelId="{5F9A1BDC-E73C-4FBE-B3B1-8A9D49D050AE}" type="presParOf" srcId="{293DC7FB-E33A-4932-98BE-8B66B6FD9B1D}" destId="{4C2F42D1-3D6C-4E06-B633-3DC14E706424}" srcOrd="0" destOrd="0" presId="urn:microsoft.com/office/officeart/2005/8/layout/cycle4"/>
    <dgm:cxn modelId="{C3A3E4F4-A1C8-40AD-8C87-7CF58DB73B1F}" type="presParOf" srcId="{4C2F42D1-3D6C-4E06-B633-3DC14E706424}" destId="{BE59249C-DEE5-444E-8787-258AD1D97F36}" srcOrd="0" destOrd="0" presId="urn:microsoft.com/office/officeart/2005/8/layout/cycle4"/>
    <dgm:cxn modelId="{7E88DD2C-DEE1-4DFA-91EC-6EA2A317EF36}" type="presParOf" srcId="{293DC7FB-E33A-4932-98BE-8B66B6FD9B1D}" destId="{E1666E31-8E16-4F65-95DF-23B85E922A41}" srcOrd="1" destOrd="0" presId="urn:microsoft.com/office/officeart/2005/8/layout/cycle4"/>
    <dgm:cxn modelId="{4275636D-A70A-4FD3-9E48-FD7FDE1E086C}" type="presParOf" srcId="{E1666E31-8E16-4F65-95DF-23B85E922A41}" destId="{CD2AFBC2-E09A-43AC-8F54-7906870CE436}" srcOrd="0" destOrd="0" presId="urn:microsoft.com/office/officeart/2005/8/layout/cycle4"/>
    <dgm:cxn modelId="{60B6C2D6-CEBA-4761-852F-49042EEC3320}" type="presParOf" srcId="{E1666E31-8E16-4F65-95DF-23B85E922A41}" destId="{3A3851EB-5A00-4891-87EE-54C871A32B7F}" srcOrd="1" destOrd="0" presId="urn:microsoft.com/office/officeart/2005/8/layout/cycle4"/>
    <dgm:cxn modelId="{BFDBCD5C-2DEB-4E38-910E-76D4DF521318}" type="presParOf" srcId="{E1666E31-8E16-4F65-95DF-23B85E922A41}" destId="{6A089C71-8CEB-41FB-A343-B0A78F94615E}" srcOrd="2" destOrd="0" presId="urn:microsoft.com/office/officeart/2005/8/layout/cycle4"/>
    <dgm:cxn modelId="{5FC31638-29C2-4D7A-A943-5F744347CFD8}" type="presParOf" srcId="{E1666E31-8E16-4F65-95DF-23B85E922A41}" destId="{5E430C61-6763-4A8F-8653-C3426DE776DD}" srcOrd="3" destOrd="0" presId="urn:microsoft.com/office/officeart/2005/8/layout/cycle4"/>
    <dgm:cxn modelId="{7B742FB3-E923-4A5B-A087-3B4583A6935B}" type="presParOf" srcId="{E1666E31-8E16-4F65-95DF-23B85E922A41}" destId="{E5CF3A1C-0C87-4A8A-AFFF-3870230B0BF8}" srcOrd="4" destOrd="0" presId="urn:microsoft.com/office/officeart/2005/8/layout/cycle4"/>
    <dgm:cxn modelId="{E352BA20-4C1E-4297-BB19-57454CFA693A}" type="presParOf" srcId="{293DC7FB-E33A-4932-98BE-8B66B6FD9B1D}" destId="{F28189CB-CD5A-44B1-9D5B-30BEC62FA655}" srcOrd="2" destOrd="0" presId="urn:microsoft.com/office/officeart/2005/8/layout/cycle4"/>
    <dgm:cxn modelId="{1DB6EB0E-C3BF-4973-9A2E-1002FDED13D9}" type="presParOf" srcId="{293DC7FB-E33A-4932-98BE-8B66B6FD9B1D}" destId="{F4F69266-65C0-4ED8-B342-9CF1F22A58D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876221-69A9-4573-873E-A5FC16E4AA16}" type="doc">
      <dgm:prSet loTypeId="urn:microsoft.com/office/officeart/2005/8/layout/cycle4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7BA87A-3D3A-425D-B0ED-8D3B8C4FE2B6}">
      <dgm:prSet phldrT="[Text]"/>
      <dgm:spPr/>
      <dgm:t>
        <a:bodyPr/>
        <a:lstStyle/>
        <a:p>
          <a:r>
            <a:rPr lang="en-US" dirty="0"/>
            <a:t>Attack the Structure</a:t>
          </a:r>
        </a:p>
      </dgm:t>
    </dgm:pt>
    <dgm:pt modelId="{8A14EA74-1C99-45EF-95BD-7AAEF9FB7205}" type="parTrans" cxnId="{97ACE208-5EE6-4559-B798-7FE5DAC79EA7}">
      <dgm:prSet/>
      <dgm:spPr/>
      <dgm:t>
        <a:bodyPr/>
        <a:lstStyle/>
        <a:p>
          <a:endParaRPr lang="en-US"/>
        </a:p>
      </dgm:t>
    </dgm:pt>
    <dgm:pt modelId="{4BA7FF3E-D365-4CEA-A925-9404D8938808}" type="sibTrans" cxnId="{97ACE208-5EE6-4559-B798-7FE5DAC79EA7}">
      <dgm:prSet/>
      <dgm:spPr/>
      <dgm:t>
        <a:bodyPr/>
        <a:lstStyle/>
        <a:p>
          <a:endParaRPr lang="en-US"/>
        </a:p>
      </dgm:t>
    </dgm:pt>
    <dgm:pt modelId="{7F10325B-232A-49EA-B263-D97044440FAB}">
      <dgm:prSet phldrT="[Text]"/>
      <dgm:spPr/>
      <dgm:t>
        <a:bodyPr/>
        <a:lstStyle/>
        <a:p>
          <a:r>
            <a:rPr lang="en-US" dirty="0"/>
            <a:t>Reduce Funding</a:t>
          </a:r>
        </a:p>
      </dgm:t>
    </dgm:pt>
    <dgm:pt modelId="{9320B2F1-CD6C-42EB-BCD1-A05D3E4379A3}" type="parTrans" cxnId="{BF576DA8-C230-4B8C-AB30-994D4D1EDA50}">
      <dgm:prSet/>
      <dgm:spPr/>
      <dgm:t>
        <a:bodyPr/>
        <a:lstStyle/>
        <a:p>
          <a:endParaRPr lang="en-US"/>
        </a:p>
      </dgm:t>
    </dgm:pt>
    <dgm:pt modelId="{808E6D80-DE46-4171-9B19-061745136ABC}" type="sibTrans" cxnId="{BF576DA8-C230-4B8C-AB30-994D4D1EDA50}">
      <dgm:prSet/>
      <dgm:spPr/>
      <dgm:t>
        <a:bodyPr/>
        <a:lstStyle/>
        <a:p>
          <a:endParaRPr lang="en-US"/>
        </a:p>
      </dgm:t>
    </dgm:pt>
    <dgm:pt modelId="{3FE6076D-084F-4932-9BC9-31D9AF31ED6D}">
      <dgm:prSet phldrT="[Text]"/>
      <dgm:spPr/>
      <dgm:t>
        <a:bodyPr/>
        <a:lstStyle/>
        <a:p>
          <a:r>
            <a:rPr lang="en-US" dirty="0"/>
            <a:t>Slow Enrollment</a:t>
          </a:r>
        </a:p>
      </dgm:t>
    </dgm:pt>
    <dgm:pt modelId="{67FBF70D-81DD-4BB7-8DE0-F7E05945495D}" type="parTrans" cxnId="{9C8A8138-BA47-476F-AF76-CF0F2914E729}">
      <dgm:prSet/>
      <dgm:spPr/>
      <dgm:t>
        <a:bodyPr/>
        <a:lstStyle/>
        <a:p>
          <a:endParaRPr lang="en-US"/>
        </a:p>
      </dgm:t>
    </dgm:pt>
    <dgm:pt modelId="{396909F8-73BE-4009-8E92-8CE1A1728E40}" type="sibTrans" cxnId="{9C8A8138-BA47-476F-AF76-CF0F2914E729}">
      <dgm:prSet/>
      <dgm:spPr/>
      <dgm:t>
        <a:bodyPr/>
        <a:lstStyle/>
        <a:p>
          <a:endParaRPr lang="en-US"/>
        </a:p>
      </dgm:t>
    </dgm:pt>
    <dgm:pt modelId="{DE29E610-C9A7-4C5D-BB4B-7ADE33EE7543}">
      <dgm:prSet phldrT="[Text]"/>
      <dgm:spPr/>
      <dgm:t>
        <a:bodyPr/>
        <a:lstStyle/>
        <a:p>
          <a:r>
            <a:rPr lang="en-US" dirty="0"/>
            <a:t>Comm / PR</a:t>
          </a:r>
        </a:p>
      </dgm:t>
    </dgm:pt>
    <dgm:pt modelId="{BD2FF621-87FE-4149-B636-7D7ECD584992}" type="parTrans" cxnId="{DC4FD937-B1C5-495C-8075-F4D37D177055}">
      <dgm:prSet/>
      <dgm:spPr/>
      <dgm:t>
        <a:bodyPr/>
        <a:lstStyle/>
        <a:p>
          <a:endParaRPr lang="en-US"/>
        </a:p>
      </dgm:t>
    </dgm:pt>
    <dgm:pt modelId="{5753D0E2-A29F-4BF5-A031-F9CEFACFD555}" type="sibTrans" cxnId="{DC4FD937-B1C5-495C-8075-F4D37D177055}">
      <dgm:prSet/>
      <dgm:spPr/>
      <dgm:t>
        <a:bodyPr/>
        <a:lstStyle/>
        <a:p>
          <a:endParaRPr lang="en-US"/>
        </a:p>
      </dgm:t>
    </dgm:pt>
    <dgm:pt modelId="{F2F63ACF-0162-4C6C-956D-E3B13628BE20}">
      <dgm:prSet/>
      <dgm:spPr/>
      <dgm:t>
        <a:bodyPr/>
        <a:lstStyle/>
        <a:p>
          <a:endParaRPr lang="en-US"/>
        </a:p>
      </dgm:t>
    </dgm:pt>
    <dgm:pt modelId="{412249C7-C46A-4DB2-908A-72DE56395367}" type="parTrans" cxnId="{B1CB22EF-535A-4071-9104-22E6B61F8C45}">
      <dgm:prSet/>
      <dgm:spPr/>
      <dgm:t>
        <a:bodyPr/>
        <a:lstStyle/>
        <a:p>
          <a:endParaRPr lang="en-US"/>
        </a:p>
      </dgm:t>
    </dgm:pt>
    <dgm:pt modelId="{42BB54BB-52B3-4175-A2CA-B071700F06EE}" type="sibTrans" cxnId="{B1CB22EF-535A-4071-9104-22E6B61F8C45}">
      <dgm:prSet/>
      <dgm:spPr/>
      <dgm:t>
        <a:bodyPr/>
        <a:lstStyle/>
        <a:p>
          <a:endParaRPr lang="en-US"/>
        </a:p>
      </dgm:t>
    </dgm:pt>
    <dgm:pt modelId="{E8A88392-4164-4601-ABDD-821AC5A2927C}">
      <dgm:prSet/>
      <dgm:spPr/>
      <dgm:t>
        <a:bodyPr/>
        <a:lstStyle/>
        <a:p>
          <a:endParaRPr lang="en-US"/>
        </a:p>
      </dgm:t>
    </dgm:pt>
    <dgm:pt modelId="{3F7FE28E-8394-4A84-966F-2B28C6C1D1C2}" type="parTrans" cxnId="{6C11AB5B-0C69-4B3F-AF7F-31DF9EA8928F}">
      <dgm:prSet/>
      <dgm:spPr/>
      <dgm:t>
        <a:bodyPr/>
        <a:lstStyle/>
        <a:p>
          <a:endParaRPr lang="en-US"/>
        </a:p>
      </dgm:t>
    </dgm:pt>
    <dgm:pt modelId="{544C3BB8-5205-4C29-9750-7B699C0642BB}" type="sibTrans" cxnId="{6C11AB5B-0C69-4B3F-AF7F-31DF9EA8928F}">
      <dgm:prSet/>
      <dgm:spPr/>
      <dgm:t>
        <a:bodyPr/>
        <a:lstStyle/>
        <a:p>
          <a:endParaRPr lang="en-US"/>
        </a:p>
      </dgm:t>
    </dgm:pt>
    <dgm:pt modelId="{647468DB-4CA6-4A90-9657-BA67A944B23F}">
      <dgm:prSet/>
      <dgm:spPr/>
      <dgm:t>
        <a:bodyPr/>
        <a:lstStyle/>
        <a:p>
          <a:endParaRPr lang="en-US"/>
        </a:p>
      </dgm:t>
    </dgm:pt>
    <dgm:pt modelId="{0C3B7A1A-4894-4593-9B96-754B9FBA3A70}" type="parTrans" cxnId="{20D2F425-0C31-49C5-A415-5D98CEA60116}">
      <dgm:prSet/>
      <dgm:spPr/>
      <dgm:t>
        <a:bodyPr/>
        <a:lstStyle/>
        <a:p>
          <a:endParaRPr lang="en-US"/>
        </a:p>
      </dgm:t>
    </dgm:pt>
    <dgm:pt modelId="{5CC1D364-A008-4655-9334-6242653D7FAE}" type="sibTrans" cxnId="{20D2F425-0C31-49C5-A415-5D98CEA60116}">
      <dgm:prSet/>
      <dgm:spPr/>
      <dgm:t>
        <a:bodyPr/>
        <a:lstStyle/>
        <a:p>
          <a:endParaRPr lang="en-US"/>
        </a:p>
      </dgm:t>
    </dgm:pt>
    <dgm:pt modelId="{DD76ECE4-9002-4944-ACDD-15D013F2A3BA}">
      <dgm:prSet/>
      <dgm:spPr/>
      <dgm:t>
        <a:bodyPr/>
        <a:lstStyle/>
        <a:p>
          <a:endParaRPr lang="en-US"/>
        </a:p>
      </dgm:t>
    </dgm:pt>
    <dgm:pt modelId="{D71E7897-4833-4297-B743-F744408BD683}" type="parTrans" cxnId="{5EC5E089-C912-41C7-B8F7-4B97C3AE6F45}">
      <dgm:prSet/>
      <dgm:spPr/>
      <dgm:t>
        <a:bodyPr/>
        <a:lstStyle/>
        <a:p>
          <a:endParaRPr lang="en-US"/>
        </a:p>
      </dgm:t>
    </dgm:pt>
    <dgm:pt modelId="{B0E575EC-8819-4018-8C70-81A6E876849B}" type="sibTrans" cxnId="{5EC5E089-C912-41C7-B8F7-4B97C3AE6F45}">
      <dgm:prSet/>
      <dgm:spPr/>
      <dgm:t>
        <a:bodyPr/>
        <a:lstStyle/>
        <a:p>
          <a:endParaRPr lang="en-US"/>
        </a:p>
      </dgm:t>
    </dgm:pt>
    <dgm:pt modelId="{ADFA5BA4-581B-4576-AC8D-71CFB2426B69}">
      <dgm:prSet/>
      <dgm:spPr/>
      <dgm:t>
        <a:bodyPr/>
        <a:lstStyle/>
        <a:p>
          <a:endParaRPr lang="en-US"/>
        </a:p>
      </dgm:t>
    </dgm:pt>
    <dgm:pt modelId="{DE218042-1AB8-4F61-B8F6-100AE19B103D}" type="parTrans" cxnId="{764FA321-194D-4198-B63C-B522773B22AF}">
      <dgm:prSet/>
      <dgm:spPr/>
      <dgm:t>
        <a:bodyPr/>
        <a:lstStyle/>
        <a:p>
          <a:endParaRPr lang="en-US"/>
        </a:p>
      </dgm:t>
    </dgm:pt>
    <dgm:pt modelId="{10C7AF51-E214-4F4E-A138-364A10C97EDA}" type="sibTrans" cxnId="{764FA321-194D-4198-B63C-B522773B22AF}">
      <dgm:prSet/>
      <dgm:spPr/>
      <dgm:t>
        <a:bodyPr/>
        <a:lstStyle/>
        <a:p>
          <a:endParaRPr lang="en-US"/>
        </a:p>
      </dgm:t>
    </dgm:pt>
    <dgm:pt modelId="{251ACD3E-188C-4ADC-BFB5-238022EC5582}">
      <dgm:prSet/>
      <dgm:spPr/>
      <dgm:t>
        <a:bodyPr/>
        <a:lstStyle/>
        <a:p>
          <a:endParaRPr lang="en-US"/>
        </a:p>
      </dgm:t>
    </dgm:pt>
    <dgm:pt modelId="{BFC436FA-7C32-4940-926B-009EE8C0BA89}" type="parTrans" cxnId="{793715C7-12BD-42B5-A1B7-AA5A14E9ECEA}">
      <dgm:prSet/>
      <dgm:spPr/>
      <dgm:t>
        <a:bodyPr/>
        <a:lstStyle/>
        <a:p>
          <a:endParaRPr lang="en-US"/>
        </a:p>
      </dgm:t>
    </dgm:pt>
    <dgm:pt modelId="{713AA5B9-CBDC-45FE-97AA-918F8E572C10}" type="sibTrans" cxnId="{793715C7-12BD-42B5-A1B7-AA5A14E9ECEA}">
      <dgm:prSet/>
      <dgm:spPr/>
      <dgm:t>
        <a:bodyPr/>
        <a:lstStyle/>
        <a:p>
          <a:endParaRPr lang="en-US"/>
        </a:p>
      </dgm:t>
    </dgm:pt>
    <dgm:pt modelId="{D2226707-196D-4F9E-B1B6-C00F8ED2459D}">
      <dgm:prSet/>
      <dgm:spPr/>
      <dgm:t>
        <a:bodyPr/>
        <a:lstStyle/>
        <a:p>
          <a:endParaRPr lang="en-US"/>
        </a:p>
      </dgm:t>
    </dgm:pt>
    <dgm:pt modelId="{5509255D-05A8-48BE-8021-8840586993BA}" type="parTrans" cxnId="{7D05735C-BBA1-4440-992E-FBBEC83788B7}">
      <dgm:prSet/>
      <dgm:spPr/>
      <dgm:t>
        <a:bodyPr/>
        <a:lstStyle/>
        <a:p>
          <a:endParaRPr lang="en-US"/>
        </a:p>
      </dgm:t>
    </dgm:pt>
    <dgm:pt modelId="{BCA5D724-6A4E-4368-80C4-273785A6216B}" type="sibTrans" cxnId="{7D05735C-BBA1-4440-992E-FBBEC83788B7}">
      <dgm:prSet/>
      <dgm:spPr/>
      <dgm:t>
        <a:bodyPr/>
        <a:lstStyle/>
        <a:p>
          <a:endParaRPr lang="en-US"/>
        </a:p>
      </dgm:t>
    </dgm:pt>
    <dgm:pt modelId="{42845488-24EF-4F50-B7F0-CBEF8204AB59}">
      <dgm:prSet/>
      <dgm:spPr/>
      <dgm:t>
        <a:bodyPr/>
        <a:lstStyle/>
        <a:p>
          <a:endParaRPr lang="en-US"/>
        </a:p>
      </dgm:t>
    </dgm:pt>
    <dgm:pt modelId="{BF4F77D1-ACA2-434B-946D-8FCB74B3CE0C}" type="parTrans" cxnId="{308BDB1C-3BA0-4DFA-AFB8-3F5587309CC5}">
      <dgm:prSet/>
      <dgm:spPr/>
      <dgm:t>
        <a:bodyPr/>
        <a:lstStyle/>
        <a:p>
          <a:endParaRPr lang="en-US"/>
        </a:p>
      </dgm:t>
    </dgm:pt>
    <dgm:pt modelId="{D5A53F69-6D37-456D-B940-86751AF3CF1B}" type="sibTrans" cxnId="{308BDB1C-3BA0-4DFA-AFB8-3F5587309CC5}">
      <dgm:prSet/>
      <dgm:spPr/>
      <dgm:t>
        <a:bodyPr/>
        <a:lstStyle/>
        <a:p>
          <a:endParaRPr lang="en-US"/>
        </a:p>
      </dgm:t>
    </dgm:pt>
    <dgm:pt modelId="{293DC7FB-E33A-4932-98BE-8B66B6FD9B1D}" type="pres">
      <dgm:prSet presAssocID="{0D876221-69A9-4573-873E-A5FC16E4AA1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F42D1-3D6C-4E06-B633-3DC14E706424}" type="pres">
      <dgm:prSet presAssocID="{0D876221-69A9-4573-873E-A5FC16E4AA16}" presName="children" presStyleCnt="0"/>
      <dgm:spPr/>
    </dgm:pt>
    <dgm:pt modelId="{BE59249C-DEE5-444E-8787-258AD1D97F36}" type="pres">
      <dgm:prSet presAssocID="{0D876221-69A9-4573-873E-A5FC16E4AA16}" presName="childPlaceholder" presStyleCnt="0"/>
      <dgm:spPr/>
    </dgm:pt>
    <dgm:pt modelId="{E1666E31-8E16-4F65-95DF-23B85E922A41}" type="pres">
      <dgm:prSet presAssocID="{0D876221-69A9-4573-873E-A5FC16E4AA16}" presName="circle" presStyleCnt="0"/>
      <dgm:spPr/>
    </dgm:pt>
    <dgm:pt modelId="{CD2AFBC2-E09A-43AC-8F54-7906870CE436}" type="pres">
      <dgm:prSet presAssocID="{0D876221-69A9-4573-873E-A5FC16E4AA1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851EB-5A00-4891-87EE-54C871A32B7F}" type="pres">
      <dgm:prSet presAssocID="{0D876221-69A9-4573-873E-A5FC16E4AA1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89C71-8CEB-41FB-A343-B0A78F94615E}" type="pres">
      <dgm:prSet presAssocID="{0D876221-69A9-4573-873E-A5FC16E4AA1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30C61-6763-4A8F-8653-C3426DE776DD}" type="pres">
      <dgm:prSet presAssocID="{0D876221-69A9-4573-873E-A5FC16E4AA1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F3A1C-0C87-4A8A-AFFF-3870230B0BF8}" type="pres">
      <dgm:prSet presAssocID="{0D876221-69A9-4573-873E-A5FC16E4AA16}" presName="quadrantPlaceholder" presStyleCnt="0"/>
      <dgm:spPr/>
    </dgm:pt>
    <dgm:pt modelId="{F28189CB-CD5A-44B1-9D5B-30BEC62FA655}" type="pres">
      <dgm:prSet presAssocID="{0D876221-69A9-4573-873E-A5FC16E4AA16}" presName="center1" presStyleLbl="fgShp" presStyleIdx="0" presStyleCnt="2"/>
      <dgm:spPr/>
    </dgm:pt>
    <dgm:pt modelId="{F4F69266-65C0-4ED8-B342-9CF1F22A58DC}" type="pres">
      <dgm:prSet presAssocID="{0D876221-69A9-4573-873E-A5FC16E4AA16}" presName="center2" presStyleLbl="fgShp" presStyleIdx="1" presStyleCnt="2"/>
      <dgm:spPr/>
    </dgm:pt>
  </dgm:ptLst>
  <dgm:cxnLst>
    <dgm:cxn modelId="{7D05735C-BBA1-4440-992E-FBBEC83788B7}" srcId="{0D876221-69A9-4573-873E-A5FC16E4AA16}" destId="{D2226707-196D-4F9E-B1B6-C00F8ED2459D}" srcOrd="10" destOrd="0" parTransId="{5509255D-05A8-48BE-8021-8840586993BA}" sibTransId="{BCA5D724-6A4E-4368-80C4-273785A6216B}"/>
    <dgm:cxn modelId="{20D2F425-0C31-49C5-A415-5D98CEA60116}" srcId="{0D876221-69A9-4573-873E-A5FC16E4AA16}" destId="{647468DB-4CA6-4A90-9657-BA67A944B23F}" srcOrd="6" destOrd="0" parTransId="{0C3B7A1A-4894-4593-9B96-754B9FBA3A70}" sibTransId="{5CC1D364-A008-4655-9334-6242653D7FAE}"/>
    <dgm:cxn modelId="{9C8A8138-BA47-476F-AF76-CF0F2914E729}" srcId="{0D876221-69A9-4573-873E-A5FC16E4AA16}" destId="{3FE6076D-084F-4932-9BC9-31D9AF31ED6D}" srcOrd="2" destOrd="0" parTransId="{67FBF70D-81DD-4BB7-8DE0-F7E05945495D}" sibTransId="{396909F8-73BE-4009-8E92-8CE1A1728E40}"/>
    <dgm:cxn modelId="{21E18266-7CC0-4DD8-B564-A3B6E63330EC}" type="presOf" srcId="{0D876221-69A9-4573-873E-A5FC16E4AA16}" destId="{293DC7FB-E33A-4932-98BE-8B66B6FD9B1D}" srcOrd="0" destOrd="0" presId="urn:microsoft.com/office/officeart/2005/8/layout/cycle4"/>
    <dgm:cxn modelId="{793715C7-12BD-42B5-A1B7-AA5A14E9ECEA}" srcId="{0D876221-69A9-4573-873E-A5FC16E4AA16}" destId="{251ACD3E-188C-4ADC-BFB5-238022EC5582}" srcOrd="9" destOrd="0" parTransId="{BFC436FA-7C32-4940-926B-009EE8C0BA89}" sibTransId="{713AA5B9-CBDC-45FE-97AA-918F8E572C10}"/>
    <dgm:cxn modelId="{4D1F64BD-C56E-4E15-A66E-6878C44D9468}" type="presOf" srcId="{DE29E610-C9A7-4C5D-BB4B-7ADE33EE7543}" destId="{5E430C61-6763-4A8F-8653-C3426DE776DD}" srcOrd="0" destOrd="0" presId="urn:microsoft.com/office/officeart/2005/8/layout/cycle4"/>
    <dgm:cxn modelId="{1E47AC62-4C7E-4BB8-BE62-DFCA88D24AAF}" type="presOf" srcId="{3FE6076D-084F-4932-9BC9-31D9AF31ED6D}" destId="{6A089C71-8CEB-41FB-A343-B0A78F94615E}" srcOrd="0" destOrd="0" presId="urn:microsoft.com/office/officeart/2005/8/layout/cycle4"/>
    <dgm:cxn modelId="{AC6D5A3E-F588-4DB2-A565-B3E3FAB996E2}" type="presOf" srcId="{E77BA87A-3D3A-425D-B0ED-8D3B8C4FE2B6}" destId="{CD2AFBC2-E09A-43AC-8F54-7906870CE436}" srcOrd="0" destOrd="0" presId="urn:microsoft.com/office/officeart/2005/8/layout/cycle4"/>
    <dgm:cxn modelId="{BF576DA8-C230-4B8C-AB30-994D4D1EDA50}" srcId="{0D876221-69A9-4573-873E-A5FC16E4AA16}" destId="{7F10325B-232A-49EA-B263-D97044440FAB}" srcOrd="1" destOrd="0" parTransId="{9320B2F1-CD6C-42EB-BCD1-A05D3E4379A3}" sibTransId="{808E6D80-DE46-4171-9B19-061745136ABC}"/>
    <dgm:cxn modelId="{308BDB1C-3BA0-4DFA-AFB8-3F5587309CC5}" srcId="{0D876221-69A9-4573-873E-A5FC16E4AA16}" destId="{42845488-24EF-4F50-B7F0-CBEF8204AB59}" srcOrd="11" destOrd="0" parTransId="{BF4F77D1-ACA2-434B-946D-8FCB74B3CE0C}" sibTransId="{D5A53F69-6D37-456D-B940-86751AF3CF1B}"/>
    <dgm:cxn modelId="{A530B9E7-8E6A-4EEA-96D1-68F17D161944}" type="presOf" srcId="{7F10325B-232A-49EA-B263-D97044440FAB}" destId="{3A3851EB-5A00-4891-87EE-54C871A32B7F}" srcOrd="0" destOrd="0" presId="urn:microsoft.com/office/officeart/2005/8/layout/cycle4"/>
    <dgm:cxn modelId="{764FA321-194D-4198-B63C-B522773B22AF}" srcId="{0D876221-69A9-4573-873E-A5FC16E4AA16}" destId="{ADFA5BA4-581B-4576-AC8D-71CFB2426B69}" srcOrd="8" destOrd="0" parTransId="{DE218042-1AB8-4F61-B8F6-100AE19B103D}" sibTransId="{10C7AF51-E214-4F4E-A138-364A10C97EDA}"/>
    <dgm:cxn modelId="{97ACE208-5EE6-4559-B798-7FE5DAC79EA7}" srcId="{0D876221-69A9-4573-873E-A5FC16E4AA16}" destId="{E77BA87A-3D3A-425D-B0ED-8D3B8C4FE2B6}" srcOrd="0" destOrd="0" parTransId="{8A14EA74-1C99-45EF-95BD-7AAEF9FB7205}" sibTransId="{4BA7FF3E-D365-4CEA-A925-9404D8938808}"/>
    <dgm:cxn modelId="{DC4FD937-B1C5-495C-8075-F4D37D177055}" srcId="{0D876221-69A9-4573-873E-A5FC16E4AA16}" destId="{DE29E610-C9A7-4C5D-BB4B-7ADE33EE7543}" srcOrd="3" destOrd="0" parTransId="{BD2FF621-87FE-4149-B636-7D7ECD584992}" sibTransId="{5753D0E2-A29F-4BF5-A031-F9CEFACFD555}"/>
    <dgm:cxn modelId="{5EC5E089-C912-41C7-B8F7-4B97C3AE6F45}" srcId="{0D876221-69A9-4573-873E-A5FC16E4AA16}" destId="{DD76ECE4-9002-4944-ACDD-15D013F2A3BA}" srcOrd="7" destOrd="0" parTransId="{D71E7897-4833-4297-B743-F744408BD683}" sibTransId="{B0E575EC-8819-4018-8C70-81A6E876849B}"/>
    <dgm:cxn modelId="{6C11AB5B-0C69-4B3F-AF7F-31DF9EA8928F}" srcId="{0D876221-69A9-4573-873E-A5FC16E4AA16}" destId="{E8A88392-4164-4601-ABDD-821AC5A2927C}" srcOrd="5" destOrd="0" parTransId="{3F7FE28E-8394-4A84-966F-2B28C6C1D1C2}" sibTransId="{544C3BB8-5205-4C29-9750-7B699C0642BB}"/>
    <dgm:cxn modelId="{B1CB22EF-535A-4071-9104-22E6B61F8C45}" srcId="{0D876221-69A9-4573-873E-A5FC16E4AA16}" destId="{F2F63ACF-0162-4C6C-956D-E3B13628BE20}" srcOrd="4" destOrd="0" parTransId="{412249C7-C46A-4DB2-908A-72DE56395367}" sibTransId="{42BB54BB-52B3-4175-A2CA-B071700F06EE}"/>
    <dgm:cxn modelId="{69872FC1-C1A6-4203-B0A6-8A7E21E8AECE}" type="presParOf" srcId="{293DC7FB-E33A-4932-98BE-8B66B6FD9B1D}" destId="{4C2F42D1-3D6C-4E06-B633-3DC14E706424}" srcOrd="0" destOrd="0" presId="urn:microsoft.com/office/officeart/2005/8/layout/cycle4"/>
    <dgm:cxn modelId="{159672B2-27B5-49E6-A83A-25BD4C90C345}" type="presParOf" srcId="{4C2F42D1-3D6C-4E06-B633-3DC14E706424}" destId="{BE59249C-DEE5-444E-8787-258AD1D97F36}" srcOrd="0" destOrd="0" presId="urn:microsoft.com/office/officeart/2005/8/layout/cycle4"/>
    <dgm:cxn modelId="{4B21E976-41DC-4E59-ABAA-2C8862BE5CC7}" type="presParOf" srcId="{293DC7FB-E33A-4932-98BE-8B66B6FD9B1D}" destId="{E1666E31-8E16-4F65-95DF-23B85E922A41}" srcOrd="1" destOrd="0" presId="urn:microsoft.com/office/officeart/2005/8/layout/cycle4"/>
    <dgm:cxn modelId="{AB57C1BC-B7F1-444D-B824-529AC6870445}" type="presParOf" srcId="{E1666E31-8E16-4F65-95DF-23B85E922A41}" destId="{CD2AFBC2-E09A-43AC-8F54-7906870CE436}" srcOrd="0" destOrd="0" presId="urn:microsoft.com/office/officeart/2005/8/layout/cycle4"/>
    <dgm:cxn modelId="{A605351B-626B-4796-BC53-8EFFF7C188B4}" type="presParOf" srcId="{E1666E31-8E16-4F65-95DF-23B85E922A41}" destId="{3A3851EB-5A00-4891-87EE-54C871A32B7F}" srcOrd="1" destOrd="0" presId="urn:microsoft.com/office/officeart/2005/8/layout/cycle4"/>
    <dgm:cxn modelId="{53084F59-50FB-473F-9793-BD75C0AC91A5}" type="presParOf" srcId="{E1666E31-8E16-4F65-95DF-23B85E922A41}" destId="{6A089C71-8CEB-41FB-A343-B0A78F94615E}" srcOrd="2" destOrd="0" presId="urn:microsoft.com/office/officeart/2005/8/layout/cycle4"/>
    <dgm:cxn modelId="{D7DFE596-349F-4A3B-88A1-1E5E3985A0FB}" type="presParOf" srcId="{E1666E31-8E16-4F65-95DF-23B85E922A41}" destId="{5E430C61-6763-4A8F-8653-C3426DE776DD}" srcOrd="3" destOrd="0" presId="urn:microsoft.com/office/officeart/2005/8/layout/cycle4"/>
    <dgm:cxn modelId="{8A976EFD-6EE3-4CFB-B82C-0DA7EBFE5491}" type="presParOf" srcId="{E1666E31-8E16-4F65-95DF-23B85E922A41}" destId="{E5CF3A1C-0C87-4A8A-AFFF-3870230B0BF8}" srcOrd="4" destOrd="0" presId="urn:microsoft.com/office/officeart/2005/8/layout/cycle4"/>
    <dgm:cxn modelId="{A7FA29C2-944F-4D4F-8879-99C97F8E7965}" type="presParOf" srcId="{293DC7FB-E33A-4932-98BE-8B66B6FD9B1D}" destId="{F28189CB-CD5A-44B1-9D5B-30BEC62FA655}" srcOrd="2" destOrd="0" presId="urn:microsoft.com/office/officeart/2005/8/layout/cycle4"/>
    <dgm:cxn modelId="{55E14D15-8D27-404A-A27C-AAC665963027}" type="presParOf" srcId="{293DC7FB-E33A-4932-98BE-8B66B6FD9B1D}" destId="{F4F69266-65C0-4ED8-B342-9CF1F22A58D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876221-69A9-4573-873E-A5FC16E4AA16}" type="doc">
      <dgm:prSet loTypeId="urn:microsoft.com/office/officeart/2005/8/layout/cycle4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7BA87A-3D3A-425D-B0ED-8D3B8C4FE2B6}">
      <dgm:prSet phldrT="[Text]"/>
      <dgm:spPr/>
      <dgm:t>
        <a:bodyPr/>
        <a:lstStyle/>
        <a:p>
          <a:r>
            <a:rPr lang="en-US" dirty="0"/>
            <a:t>Private Incentives &amp; Behavior</a:t>
          </a:r>
        </a:p>
      </dgm:t>
    </dgm:pt>
    <dgm:pt modelId="{8A14EA74-1C99-45EF-95BD-7AAEF9FB7205}" type="parTrans" cxnId="{97ACE208-5EE6-4559-B798-7FE5DAC79EA7}">
      <dgm:prSet/>
      <dgm:spPr/>
      <dgm:t>
        <a:bodyPr/>
        <a:lstStyle/>
        <a:p>
          <a:endParaRPr lang="en-US"/>
        </a:p>
      </dgm:t>
    </dgm:pt>
    <dgm:pt modelId="{4BA7FF3E-D365-4CEA-A925-9404D8938808}" type="sibTrans" cxnId="{97ACE208-5EE6-4559-B798-7FE5DAC79EA7}">
      <dgm:prSet/>
      <dgm:spPr/>
      <dgm:t>
        <a:bodyPr/>
        <a:lstStyle/>
        <a:p>
          <a:endParaRPr lang="en-US"/>
        </a:p>
      </dgm:t>
    </dgm:pt>
    <dgm:pt modelId="{7F10325B-232A-49EA-B263-D97044440FAB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9320B2F1-CD6C-42EB-BCD1-A05D3E4379A3}" type="parTrans" cxnId="{BF576DA8-C230-4B8C-AB30-994D4D1EDA50}">
      <dgm:prSet/>
      <dgm:spPr/>
      <dgm:t>
        <a:bodyPr/>
        <a:lstStyle/>
        <a:p>
          <a:endParaRPr lang="en-US"/>
        </a:p>
      </dgm:t>
    </dgm:pt>
    <dgm:pt modelId="{808E6D80-DE46-4171-9B19-061745136ABC}" type="sibTrans" cxnId="{BF576DA8-C230-4B8C-AB30-994D4D1EDA50}">
      <dgm:prSet/>
      <dgm:spPr/>
      <dgm:t>
        <a:bodyPr/>
        <a:lstStyle/>
        <a:p>
          <a:endParaRPr lang="en-US"/>
        </a:p>
      </dgm:t>
    </dgm:pt>
    <dgm:pt modelId="{3FE6076D-084F-4932-9BC9-31D9AF31ED6D}">
      <dgm:prSet phldrT="[Text]"/>
      <dgm:spPr/>
      <dgm:t>
        <a:bodyPr/>
        <a:lstStyle/>
        <a:p>
          <a:r>
            <a:rPr lang="en-US" dirty="0"/>
            <a:t>Government and Taxation</a:t>
          </a:r>
        </a:p>
      </dgm:t>
    </dgm:pt>
    <dgm:pt modelId="{67FBF70D-81DD-4BB7-8DE0-F7E05945495D}" type="parTrans" cxnId="{9C8A8138-BA47-476F-AF76-CF0F2914E729}">
      <dgm:prSet/>
      <dgm:spPr/>
      <dgm:t>
        <a:bodyPr/>
        <a:lstStyle/>
        <a:p>
          <a:endParaRPr lang="en-US"/>
        </a:p>
      </dgm:t>
    </dgm:pt>
    <dgm:pt modelId="{396909F8-73BE-4009-8E92-8CE1A1728E40}" type="sibTrans" cxnId="{9C8A8138-BA47-476F-AF76-CF0F2914E729}">
      <dgm:prSet/>
      <dgm:spPr/>
      <dgm:t>
        <a:bodyPr/>
        <a:lstStyle/>
        <a:p>
          <a:endParaRPr lang="en-US"/>
        </a:p>
      </dgm:t>
    </dgm:pt>
    <dgm:pt modelId="{DE29E610-C9A7-4C5D-BB4B-7ADE33EE7543}">
      <dgm:prSet phldrT="[Text]"/>
      <dgm:spPr/>
      <dgm:t>
        <a:bodyPr/>
        <a:lstStyle/>
        <a:p>
          <a:r>
            <a:rPr lang="en-US" dirty="0"/>
            <a:t>Process &amp; Technology</a:t>
          </a:r>
        </a:p>
      </dgm:t>
    </dgm:pt>
    <dgm:pt modelId="{BD2FF621-87FE-4149-B636-7D7ECD584992}" type="parTrans" cxnId="{DC4FD937-B1C5-495C-8075-F4D37D177055}">
      <dgm:prSet/>
      <dgm:spPr/>
      <dgm:t>
        <a:bodyPr/>
        <a:lstStyle/>
        <a:p>
          <a:endParaRPr lang="en-US"/>
        </a:p>
      </dgm:t>
    </dgm:pt>
    <dgm:pt modelId="{5753D0E2-A29F-4BF5-A031-F9CEFACFD555}" type="sibTrans" cxnId="{DC4FD937-B1C5-495C-8075-F4D37D177055}">
      <dgm:prSet/>
      <dgm:spPr/>
      <dgm:t>
        <a:bodyPr/>
        <a:lstStyle/>
        <a:p>
          <a:endParaRPr lang="en-US"/>
        </a:p>
      </dgm:t>
    </dgm:pt>
    <dgm:pt modelId="{F2F63ACF-0162-4C6C-956D-E3B13628BE20}">
      <dgm:prSet/>
      <dgm:spPr/>
      <dgm:t>
        <a:bodyPr/>
        <a:lstStyle/>
        <a:p>
          <a:endParaRPr lang="en-US"/>
        </a:p>
      </dgm:t>
    </dgm:pt>
    <dgm:pt modelId="{412249C7-C46A-4DB2-908A-72DE56395367}" type="parTrans" cxnId="{B1CB22EF-535A-4071-9104-22E6B61F8C45}">
      <dgm:prSet/>
      <dgm:spPr/>
      <dgm:t>
        <a:bodyPr/>
        <a:lstStyle/>
        <a:p>
          <a:endParaRPr lang="en-US"/>
        </a:p>
      </dgm:t>
    </dgm:pt>
    <dgm:pt modelId="{42BB54BB-52B3-4175-A2CA-B071700F06EE}" type="sibTrans" cxnId="{B1CB22EF-535A-4071-9104-22E6B61F8C45}">
      <dgm:prSet/>
      <dgm:spPr/>
      <dgm:t>
        <a:bodyPr/>
        <a:lstStyle/>
        <a:p>
          <a:endParaRPr lang="en-US"/>
        </a:p>
      </dgm:t>
    </dgm:pt>
    <dgm:pt modelId="{E8A88392-4164-4601-ABDD-821AC5A2927C}">
      <dgm:prSet/>
      <dgm:spPr/>
      <dgm:t>
        <a:bodyPr/>
        <a:lstStyle/>
        <a:p>
          <a:endParaRPr lang="en-US"/>
        </a:p>
      </dgm:t>
    </dgm:pt>
    <dgm:pt modelId="{3F7FE28E-8394-4A84-966F-2B28C6C1D1C2}" type="parTrans" cxnId="{6C11AB5B-0C69-4B3F-AF7F-31DF9EA8928F}">
      <dgm:prSet/>
      <dgm:spPr/>
      <dgm:t>
        <a:bodyPr/>
        <a:lstStyle/>
        <a:p>
          <a:endParaRPr lang="en-US"/>
        </a:p>
      </dgm:t>
    </dgm:pt>
    <dgm:pt modelId="{544C3BB8-5205-4C29-9750-7B699C0642BB}" type="sibTrans" cxnId="{6C11AB5B-0C69-4B3F-AF7F-31DF9EA8928F}">
      <dgm:prSet/>
      <dgm:spPr/>
      <dgm:t>
        <a:bodyPr/>
        <a:lstStyle/>
        <a:p>
          <a:endParaRPr lang="en-US"/>
        </a:p>
      </dgm:t>
    </dgm:pt>
    <dgm:pt modelId="{647468DB-4CA6-4A90-9657-BA67A944B23F}">
      <dgm:prSet/>
      <dgm:spPr/>
      <dgm:t>
        <a:bodyPr/>
        <a:lstStyle/>
        <a:p>
          <a:endParaRPr lang="en-US"/>
        </a:p>
      </dgm:t>
    </dgm:pt>
    <dgm:pt modelId="{0C3B7A1A-4894-4593-9B96-754B9FBA3A70}" type="parTrans" cxnId="{20D2F425-0C31-49C5-A415-5D98CEA60116}">
      <dgm:prSet/>
      <dgm:spPr/>
      <dgm:t>
        <a:bodyPr/>
        <a:lstStyle/>
        <a:p>
          <a:endParaRPr lang="en-US"/>
        </a:p>
      </dgm:t>
    </dgm:pt>
    <dgm:pt modelId="{5CC1D364-A008-4655-9334-6242653D7FAE}" type="sibTrans" cxnId="{20D2F425-0C31-49C5-A415-5D98CEA60116}">
      <dgm:prSet/>
      <dgm:spPr/>
      <dgm:t>
        <a:bodyPr/>
        <a:lstStyle/>
        <a:p>
          <a:endParaRPr lang="en-US"/>
        </a:p>
      </dgm:t>
    </dgm:pt>
    <dgm:pt modelId="{DD76ECE4-9002-4944-ACDD-15D013F2A3BA}">
      <dgm:prSet/>
      <dgm:spPr/>
      <dgm:t>
        <a:bodyPr/>
        <a:lstStyle/>
        <a:p>
          <a:endParaRPr lang="en-US"/>
        </a:p>
      </dgm:t>
    </dgm:pt>
    <dgm:pt modelId="{D71E7897-4833-4297-B743-F744408BD683}" type="parTrans" cxnId="{5EC5E089-C912-41C7-B8F7-4B97C3AE6F45}">
      <dgm:prSet/>
      <dgm:spPr/>
      <dgm:t>
        <a:bodyPr/>
        <a:lstStyle/>
        <a:p>
          <a:endParaRPr lang="en-US"/>
        </a:p>
      </dgm:t>
    </dgm:pt>
    <dgm:pt modelId="{B0E575EC-8819-4018-8C70-81A6E876849B}" type="sibTrans" cxnId="{5EC5E089-C912-41C7-B8F7-4B97C3AE6F45}">
      <dgm:prSet/>
      <dgm:spPr/>
      <dgm:t>
        <a:bodyPr/>
        <a:lstStyle/>
        <a:p>
          <a:endParaRPr lang="en-US"/>
        </a:p>
      </dgm:t>
    </dgm:pt>
    <dgm:pt modelId="{ADFA5BA4-581B-4576-AC8D-71CFB2426B69}">
      <dgm:prSet/>
      <dgm:spPr/>
      <dgm:t>
        <a:bodyPr/>
        <a:lstStyle/>
        <a:p>
          <a:endParaRPr lang="en-US"/>
        </a:p>
      </dgm:t>
    </dgm:pt>
    <dgm:pt modelId="{DE218042-1AB8-4F61-B8F6-100AE19B103D}" type="parTrans" cxnId="{764FA321-194D-4198-B63C-B522773B22AF}">
      <dgm:prSet/>
      <dgm:spPr/>
      <dgm:t>
        <a:bodyPr/>
        <a:lstStyle/>
        <a:p>
          <a:endParaRPr lang="en-US"/>
        </a:p>
      </dgm:t>
    </dgm:pt>
    <dgm:pt modelId="{10C7AF51-E214-4F4E-A138-364A10C97EDA}" type="sibTrans" cxnId="{764FA321-194D-4198-B63C-B522773B22AF}">
      <dgm:prSet/>
      <dgm:spPr/>
      <dgm:t>
        <a:bodyPr/>
        <a:lstStyle/>
        <a:p>
          <a:endParaRPr lang="en-US"/>
        </a:p>
      </dgm:t>
    </dgm:pt>
    <dgm:pt modelId="{251ACD3E-188C-4ADC-BFB5-238022EC5582}">
      <dgm:prSet/>
      <dgm:spPr/>
      <dgm:t>
        <a:bodyPr/>
        <a:lstStyle/>
        <a:p>
          <a:endParaRPr lang="en-US"/>
        </a:p>
      </dgm:t>
    </dgm:pt>
    <dgm:pt modelId="{BFC436FA-7C32-4940-926B-009EE8C0BA89}" type="parTrans" cxnId="{793715C7-12BD-42B5-A1B7-AA5A14E9ECEA}">
      <dgm:prSet/>
      <dgm:spPr/>
      <dgm:t>
        <a:bodyPr/>
        <a:lstStyle/>
        <a:p>
          <a:endParaRPr lang="en-US"/>
        </a:p>
      </dgm:t>
    </dgm:pt>
    <dgm:pt modelId="{713AA5B9-CBDC-45FE-97AA-918F8E572C10}" type="sibTrans" cxnId="{793715C7-12BD-42B5-A1B7-AA5A14E9ECEA}">
      <dgm:prSet/>
      <dgm:spPr/>
      <dgm:t>
        <a:bodyPr/>
        <a:lstStyle/>
        <a:p>
          <a:endParaRPr lang="en-US"/>
        </a:p>
      </dgm:t>
    </dgm:pt>
    <dgm:pt modelId="{D2226707-196D-4F9E-B1B6-C00F8ED2459D}">
      <dgm:prSet/>
      <dgm:spPr/>
      <dgm:t>
        <a:bodyPr/>
        <a:lstStyle/>
        <a:p>
          <a:endParaRPr lang="en-US"/>
        </a:p>
      </dgm:t>
    </dgm:pt>
    <dgm:pt modelId="{5509255D-05A8-48BE-8021-8840586993BA}" type="parTrans" cxnId="{7D05735C-BBA1-4440-992E-FBBEC83788B7}">
      <dgm:prSet/>
      <dgm:spPr/>
      <dgm:t>
        <a:bodyPr/>
        <a:lstStyle/>
        <a:p>
          <a:endParaRPr lang="en-US"/>
        </a:p>
      </dgm:t>
    </dgm:pt>
    <dgm:pt modelId="{BCA5D724-6A4E-4368-80C4-273785A6216B}" type="sibTrans" cxnId="{7D05735C-BBA1-4440-992E-FBBEC83788B7}">
      <dgm:prSet/>
      <dgm:spPr/>
      <dgm:t>
        <a:bodyPr/>
        <a:lstStyle/>
        <a:p>
          <a:endParaRPr lang="en-US"/>
        </a:p>
      </dgm:t>
    </dgm:pt>
    <dgm:pt modelId="{42845488-24EF-4F50-B7F0-CBEF8204AB59}">
      <dgm:prSet/>
      <dgm:spPr/>
      <dgm:t>
        <a:bodyPr/>
        <a:lstStyle/>
        <a:p>
          <a:endParaRPr lang="en-US"/>
        </a:p>
      </dgm:t>
    </dgm:pt>
    <dgm:pt modelId="{BF4F77D1-ACA2-434B-946D-8FCB74B3CE0C}" type="parTrans" cxnId="{308BDB1C-3BA0-4DFA-AFB8-3F5587309CC5}">
      <dgm:prSet/>
      <dgm:spPr/>
      <dgm:t>
        <a:bodyPr/>
        <a:lstStyle/>
        <a:p>
          <a:endParaRPr lang="en-US"/>
        </a:p>
      </dgm:t>
    </dgm:pt>
    <dgm:pt modelId="{D5A53F69-6D37-456D-B940-86751AF3CF1B}" type="sibTrans" cxnId="{308BDB1C-3BA0-4DFA-AFB8-3F5587309CC5}">
      <dgm:prSet/>
      <dgm:spPr/>
      <dgm:t>
        <a:bodyPr/>
        <a:lstStyle/>
        <a:p>
          <a:endParaRPr lang="en-US"/>
        </a:p>
      </dgm:t>
    </dgm:pt>
    <dgm:pt modelId="{293DC7FB-E33A-4932-98BE-8B66B6FD9B1D}" type="pres">
      <dgm:prSet presAssocID="{0D876221-69A9-4573-873E-A5FC16E4AA1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F42D1-3D6C-4E06-B633-3DC14E706424}" type="pres">
      <dgm:prSet presAssocID="{0D876221-69A9-4573-873E-A5FC16E4AA16}" presName="children" presStyleCnt="0"/>
      <dgm:spPr/>
    </dgm:pt>
    <dgm:pt modelId="{BE59249C-DEE5-444E-8787-258AD1D97F36}" type="pres">
      <dgm:prSet presAssocID="{0D876221-69A9-4573-873E-A5FC16E4AA16}" presName="childPlaceholder" presStyleCnt="0"/>
      <dgm:spPr/>
    </dgm:pt>
    <dgm:pt modelId="{E1666E31-8E16-4F65-95DF-23B85E922A41}" type="pres">
      <dgm:prSet presAssocID="{0D876221-69A9-4573-873E-A5FC16E4AA16}" presName="circle" presStyleCnt="0"/>
      <dgm:spPr/>
    </dgm:pt>
    <dgm:pt modelId="{CD2AFBC2-E09A-43AC-8F54-7906870CE436}" type="pres">
      <dgm:prSet presAssocID="{0D876221-69A9-4573-873E-A5FC16E4AA1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851EB-5A00-4891-87EE-54C871A32B7F}" type="pres">
      <dgm:prSet presAssocID="{0D876221-69A9-4573-873E-A5FC16E4AA1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89C71-8CEB-41FB-A343-B0A78F94615E}" type="pres">
      <dgm:prSet presAssocID="{0D876221-69A9-4573-873E-A5FC16E4AA1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30C61-6763-4A8F-8653-C3426DE776DD}" type="pres">
      <dgm:prSet presAssocID="{0D876221-69A9-4573-873E-A5FC16E4AA1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F3A1C-0C87-4A8A-AFFF-3870230B0BF8}" type="pres">
      <dgm:prSet presAssocID="{0D876221-69A9-4573-873E-A5FC16E4AA16}" presName="quadrantPlaceholder" presStyleCnt="0"/>
      <dgm:spPr/>
    </dgm:pt>
    <dgm:pt modelId="{F28189CB-CD5A-44B1-9D5B-30BEC62FA655}" type="pres">
      <dgm:prSet presAssocID="{0D876221-69A9-4573-873E-A5FC16E4AA16}" presName="center1" presStyleLbl="fgShp" presStyleIdx="0" presStyleCnt="2"/>
      <dgm:spPr/>
    </dgm:pt>
    <dgm:pt modelId="{F4F69266-65C0-4ED8-B342-9CF1F22A58DC}" type="pres">
      <dgm:prSet presAssocID="{0D876221-69A9-4573-873E-A5FC16E4AA16}" presName="center2" presStyleLbl="fgShp" presStyleIdx="1" presStyleCnt="2"/>
      <dgm:spPr/>
    </dgm:pt>
  </dgm:ptLst>
  <dgm:cxnLst>
    <dgm:cxn modelId="{7D05735C-BBA1-4440-992E-FBBEC83788B7}" srcId="{0D876221-69A9-4573-873E-A5FC16E4AA16}" destId="{D2226707-196D-4F9E-B1B6-C00F8ED2459D}" srcOrd="10" destOrd="0" parTransId="{5509255D-05A8-48BE-8021-8840586993BA}" sibTransId="{BCA5D724-6A4E-4368-80C4-273785A6216B}"/>
    <dgm:cxn modelId="{20D2F425-0C31-49C5-A415-5D98CEA60116}" srcId="{0D876221-69A9-4573-873E-A5FC16E4AA16}" destId="{647468DB-4CA6-4A90-9657-BA67A944B23F}" srcOrd="6" destOrd="0" parTransId="{0C3B7A1A-4894-4593-9B96-754B9FBA3A70}" sibTransId="{5CC1D364-A008-4655-9334-6242653D7FAE}"/>
    <dgm:cxn modelId="{9C8A8138-BA47-476F-AF76-CF0F2914E729}" srcId="{0D876221-69A9-4573-873E-A5FC16E4AA16}" destId="{3FE6076D-084F-4932-9BC9-31D9AF31ED6D}" srcOrd="2" destOrd="0" parTransId="{67FBF70D-81DD-4BB7-8DE0-F7E05945495D}" sibTransId="{396909F8-73BE-4009-8E92-8CE1A1728E40}"/>
    <dgm:cxn modelId="{21E18266-7CC0-4DD8-B564-A3B6E63330EC}" type="presOf" srcId="{0D876221-69A9-4573-873E-A5FC16E4AA16}" destId="{293DC7FB-E33A-4932-98BE-8B66B6FD9B1D}" srcOrd="0" destOrd="0" presId="urn:microsoft.com/office/officeart/2005/8/layout/cycle4"/>
    <dgm:cxn modelId="{793715C7-12BD-42B5-A1B7-AA5A14E9ECEA}" srcId="{0D876221-69A9-4573-873E-A5FC16E4AA16}" destId="{251ACD3E-188C-4ADC-BFB5-238022EC5582}" srcOrd="9" destOrd="0" parTransId="{BFC436FA-7C32-4940-926B-009EE8C0BA89}" sibTransId="{713AA5B9-CBDC-45FE-97AA-918F8E572C10}"/>
    <dgm:cxn modelId="{4D1F64BD-C56E-4E15-A66E-6878C44D9468}" type="presOf" srcId="{DE29E610-C9A7-4C5D-BB4B-7ADE33EE7543}" destId="{5E430C61-6763-4A8F-8653-C3426DE776DD}" srcOrd="0" destOrd="0" presId="urn:microsoft.com/office/officeart/2005/8/layout/cycle4"/>
    <dgm:cxn modelId="{1E47AC62-4C7E-4BB8-BE62-DFCA88D24AAF}" type="presOf" srcId="{3FE6076D-084F-4932-9BC9-31D9AF31ED6D}" destId="{6A089C71-8CEB-41FB-A343-B0A78F94615E}" srcOrd="0" destOrd="0" presId="urn:microsoft.com/office/officeart/2005/8/layout/cycle4"/>
    <dgm:cxn modelId="{AC6D5A3E-F588-4DB2-A565-B3E3FAB996E2}" type="presOf" srcId="{E77BA87A-3D3A-425D-B0ED-8D3B8C4FE2B6}" destId="{CD2AFBC2-E09A-43AC-8F54-7906870CE436}" srcOrd="0" destOrd="0" presId="urn:microsoft.com/office/officeart/2005/8/layout/cycle4"/>
    <dgm:cxn modelId="{BF576DA8-C230-4B8C-AB30-994D4D1EDA50}" srcId="{0D876221-69A9-4573-873E-A5FC16E4AA16}" destId="{7F10325B-232A-49EA-B263-D97044440FAB}" srcOrd="1" destOrd="0" parTransId="{9320B2F1-CD6C-42EB-BCD1-A05D3E4379A3}" sibTransId="{808E6D80-DE46-4171-9B19-061745136ABC}"/>
    <dgm:cxn modelId="{308BDB1C-3BA0-4DFA-AFB8-3F5587309CC5}" srcId="{0D876221-69A9-4573-873E-A5FC16E4AA16}" destId="{42845488-24EF-4F50-B7F0-CBEF8204AB59}" srcOrd="11" destOrd="0" parTransId="{BF4F77D1-ACA2-434B-946D-8FCB74B3CE0C}" sibTransId="{D5A53F69-6D37-456D-B940-86751AF3CF1B}"/>
    <dgm:cxn modelId="{A530B9E7-8E6A-4EEA-96D1-68F17D161944}" type="presOf" srcId="{7F10325B-232A-49EA-B263-D97044440FAB}" destId="{3A3851EB-5A00-4891-87EE-54C871A32B7F}" srcOrd="0" destOrd="0" presId="urn:microsoft.com/office/officeart/2005/8/layout/cycle4"/>
    <dgm:cxn modelId="{764FA321-194D-4198-B63C-B522773B22AF}" srcId="{0D876221-69A9-4573-873E-A5FC16E4AA16}" destId="{ADFA5BA4-581B-4576-AC8D-71CFB2426B69}" srcOrd="8" destOrd="0" parTransId="{DE218042-1AB8-4F61-B8F6-100AE19B103D}" sibTransId="{10C7AF51-E214-4F4E-A138-364A10C97EDA}"/>
    <dgm:cxn modelId="{97ACE208-5EE6-4559-B798-7FE5DAC79EA7}" srcId="{0D876221-69A9-4573-873E-A5FC16E4AA16}" destId="{E77BA87A-3D3A-425D-B0ED-8D3B8C4FE2B6}" srcOrd="0" destOrd="0" parTransId="{8A14EA74-1C99-45EF-95BD-7AAEF9FB7205}" sibTransId="{4BA7FF3E-D365-4CEA-A925-9404D8938808}"/>
    <dgm:cxn modelId="{DC4FD937-B1C5-495C-8075-F4D37D177055}" srcId="{0D876221-69A9-4573-873E-A5FC16E4AA16}" destId="{DE29E610-C9A7-4C5D-BB4B-7ADE33EE7543}" srcOrd="3" destOrd="0" parTransId="{BD2FF621-87FE-4149-B636-7D7ECD584992}" sibTransId="{5753D0E2-A29F-4BF5-A031-F9CEFACFD555}"/>
    <dgm:cxn modelId="{5EC5E089-C912-41C7-B8F7-4B97C3AE6F45}" srcId="{0D876221-69A9-4573-873E-A5FC16E4AA16}" destId="{DD76ECE4-9002-4944-ACDD-15D013F2A3BA}" srcOrd="7" destOrd="0" parTransId="{D71E7897-4833-4297-B743-F744408BD683}" sibTransId="{B0E575EC-8819-4018-8C70-81A6E876849B}"/>
    <dgm:cxn modelId="{6C11AB5B-0C69-4B3F-AF7F-31DF9EA8928F}" srcId="{0D876221-69A9-4573-873E-A5FC16E4AA16}" destId="{E8A88392-4164-4601-ABDD-821AC5A2927C}" srcOrd="5" destOrd="0" parTransId="{3F7FE28E-8394-4A84-966F-2B28C6C1D1C2}" sibTransId="{544C3BB8-5205-4C29-9750-7B699C0642BB}"/>
    <dgm:cxn modelId="{B1CB22EF-535A-4071-9104-22E6B61F8C45}" srcId="{0D876221-69A9-4573-873E-A5FC16E4AA16}" destId="{F2F63ACF-0162-4C6C-956D-E3B13628BE20}" srcOrd="4" destOrd="0" parTransId="{412249C7-C46A-4DB2-908A-72DE56395367}" sibTransId="{42BB54BB-52B3-4175-A2CA-B071700F06EE}"/>
    <dgm:cxn modelId="{69872FC1-C1A6-4203-B0A6-8A7E21E8AECE}" type="presParOf" srcId="{293DC7FB-E33A-4932-98BE-8B66B6FD9B1D}" destId="{4C2F42D1-3D6C-4E06-B633-3DC14E706424}" srcOrd="0" destOrd="0" presId="urn:microsoft.com/office/officeart/2005/8/layout/cycle4"/>
    <dgm:cxn modelId="{159672B2-27B5-49E6-A83A-25BD4C90C345}" type="presParOf" srcId="{4C2F42D1-3D6C-4E06-B633-3DC14E706424}" destId="{BE59249C-DEE5-444E-8787-258AD1D97F36}" srcOrd="0" destOrd="0" presId="urn:microsoft.com/office/officeart/2005/8/layout/cycle4"/>
    <dgm:cxn modelId="{4B21E976-41DC-4E59-ABAA-2C8862BE5CC7}" type="presParOf" srcId="{293DC7FB-E33A-4932-98BE-8B66B6FD9B1D}" destId="{E1666E31-8E16-4F65-95DF-23B85E922A41}" srcOrd="1" destOrd="0" presId="urn:microsoft.com/office/officeart/2005/8/layout/cycle4"/>
    <dgm:cxn modelId="{AB57C1BC-B7F1-444D-B824-529AC6870445}" type="presParOf" srcId="{E1666E31-8E16-4F65-95DF-23B85E922A41}" destId="{CD2AFBC2-E09A-43AC-8F54-7906870CE436}" srcOrd="0" destOrd="0" presId="urn:microsoft.com/office/officeart/2005/8/layout/cycle4"/>
    <dgm:cxn modelId="{A605351B-626B-4796-BC53-8EFFF7C188B4}" type="presParOf" srcId="{E1666E31-8E16-4F65-95DF-23B85E922A41}" destId="{3A3851EB-5A00-4891-87EE-54C871A32B7F}" srcOrd="1" destOrd="0" presId="urn:microsoft.com/office/officeart/2005/8/layout/cycle4"/>
    <dgm:cxn modelId="{53084F59-50FB-473F-9793-BD75C0AC91A5}" type="presParOf" srcId="{E1666E31-8E16-4F65-95DF-23B85E922A41}" destId="{6A089C71-8CEB-41FB-A343-B0A78F94615E}" srcOrd="2" destOrd="0" presId="urn:microsoft.com/office/officeart/2005/8/layout/cycle4"/>
    <dgm:cxn modelId="{D7DFE596-349F-4A3B-88A1-1E5E3985A0FB}" type="presParOf" srcId="{E1666E31-8E16-4F65-95DF-23B85E922A41}" destId="{5E430C61-6763-4A8F-8653-C3426DE776DD}" srcOrd="3" destOrd="0" presId="urn:microsoft.com/office/officeart/2005/8/layout/cycle4"/>
    <dgm:cxn modelId="{8A976EFD-6EE3-4CFB-B82C-0DA7EBFE5491}" type="presParOf" srcId="{E1666E31-8E16-4F65-95DF-23B85E922A41}" destId="{E5CF3A1C-0C87-4A8A-AFFF-3870230B0BF8}" srcOrd="4" destOrd="0" presId="urn:microsoft.com/office/officeart/2005/8/layout/cycle4"/>
    <dgm:cxn modelId="{A7FA29C2-944F-4D4F-8879-99C97F8E7965}" type="presParOf" srcId="{293DC7FB-E33A-4932-98BE-8B66B6FD9B1D}" destId="{F28189CB-CD5A-44B1-9D5B-30BEC62FA655}" srcOrd="2" destOrd="0" presId="urn:microsoft.com/office/officeart/2005/8/layout/cycle4"/>
    <dgm:cxn modelId="{55E14D15-8D27-404A-A27C-AAC665963027}" type="presParOf" srcId="{293DC7FB-E33A-4932-98BE-8B66B6FD9B1D}" destId="{F4F69266-65C0-4ED8-B342-9CF1F22A58D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AE9AE-D91F-4858-918D-86F21B245E62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4E2E77-369E-4733-93D4-507A64ECEBE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1.</a:t>
          </a:r>
        </a:p>
        <a:p>
          <a:r>
            <a:rPr lang="en-US" dirty="0"/>
            <a:t>Admin Costs</a:t>
          </a:r>
        </a:p>
      </dgm:t>
    </dgm:pt>
    <dgm:pt modelId="{7B9342AE-0D46-45AF-AF48-7ED646E80D9E}" type="parTrans" cxnId="{228EC6E3-7E16-46F6-B506-DD44D49638F1}">
      <dgm:prSet/>
      <dgm:spPr/>
      <dgm:t>
        <a:bodyPr/>
        <a:lstStyle/>
        <a:p>
          <a:endParaRPr lang="en-US"/>
        </a:p>
      </dgm:t>
    </dgm:pt>
    <dgm:pt modelId="{03811F8B-43B6-4159-AB95-5F7E0EB74D87}" type="sibTrans" cxnId="{228EC6E3-7E16-46F6-B506-DD44D49638F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5A6D002-68F7-4CD3-BF8A-E4CC14130E6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2.</a:t>
          </a:r>
        </a:p>
        <a:p>
          <a:r>
            <a:rPr lang="en-US" dirty="0"/>
            <a:t>Cost Variation</a:t>
          </a:r>
        </a:p>
      </dgm:t>
    </dgm:pt>
    <dgm:pt modelId="{FCF2F356-BBC0-45C8-AA93-1B88775CF60F}" type="parTrans" cxnId="{A0FC0602-3C2C-46AE-BE3B-69CB757D69E0}">
      <dgm:prSet/>
      <dgm:spPr/>
      <dgm:t>
        <a:bodyPr/>
        <a:lstStyle/>
        <a:p>
          <a:endParaRPr lang="en-US"/>
        </a:p>
      </dgm:t>
    </dgm:pt>
    <dgm:pt modelId="{422E1CEE-7859-4164-9027-329F660465FF}" type="sibTrans" cxnId="{A0FC0602-3C2C-46AE-BE3B-69CB757D69E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36F86DF-74B4-4221-8B91-C8BB09BFEF2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3.</a:t>
          </a:r>
        </a:p>
        <a:p>
          <a:r>
            <a:rPr lang="en-US" dirty="0"/>
            <a:t>Obesity</a:t>
          </a:r>
        </a:p>
      </dgm:t>
    </dgm:pt>
    <dgm:pt modelId="{B13FF7C8-B188-43FF-A31A-F857645D06CD}" type="parTrans" cxnId="{92CA2485-AC3D-49A6-A22F-E2861916E7AC}">
      <dgm:prSet/>
      <dgm:spPr/>
      <dgm:t>
        <a:bodyPr/>
        <a:lstStyle/>
        <a:p>
          <a:endParaRPr lang="en-US"/>
        </a:p>
      </dgm:t>
    </dgm:pt>
    <dgm:pt modelId="{14908F28-024E-4D3F-B3EB-A82E163D2D1F}" type="sibTrans" cxnId="{92CA2485-AC3D-49A6-A22F-E2861916E7A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1B6FF7E-F3C2-47D7-B5E3-E284D76CC3B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4.</a:t>
          </a:r>
        </a:p>
        <a:p>
          <a:r>
            <a:rPr lang="en-US" dirty="0"/>
            <a:t>Fraud</a:t>
          </a:r>
        </a:p>
      </dgm:t>
    </dgm:pt>
    <dgm:pt modelId="{991ACA30-C1B7-46D2-8640-C798544C19B3}" type="parTrans" cxnId="{B52B5103-1C97-4347-9EAC-821557681A3E}">
      <dgm:prSet/>
      <dgm:spPr/>
      <dgm:t>
        <a:bodyPr/>
        <a:lstStyle/>
        <a:p>
          <a:endParaRPr lang="en-US"/>
        </a:p>
      </dgm:t>
    </dgm:pt>
    <dgm:pt modelId="{CDB36EE4-E8AB-4B4B-B05A-B783CC12BCE0}" type="sibTrans" cxnId="{B52B5103-1C97-4347-9EAC-821557681A3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A238389-A440-4A5F-916E-3A1999079C5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5.</a:t>
          </a:r>
        </a:p>
        <a:p>
          <a:r>
            <a:rPr lang="en-US" dirty="0"/>
            <a:t>Drug Costs</a:t>
          </a:r>
        </a:p>
      </dgm:t>
    </dgm:pt>
    <dgm:pt modelId="{0F7238C1-899E-4A77-8A43-774186DFBBA1}" type="parTrans" cxnId="{2C5BED52-493F-4812-9ACB-6EE256D1CDA0}">
      <dgm:prSet/>
      <dgm:spPr/>
      <dgm:t>
        <a:bodyPr/>
        <a:lstStyle/>
        <a:p>
          <a:endParaRPr lang="en-US"/>
        </a:p>
      </dgm:t>
    </dgm:pt>
    <dgm:pt modelId="{CE0C7251-3B33-4632-A1DA-6865F25CB5CC}" type="sibTrans" cxnId="{2C5BED52-493F-4812-9ACB-6EE256D1CDA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06824F31-3C7F-4B31-9007-7448ADE28AB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6.</a:t>
          </a:r>
        </a:p>
        <a:p>
          <a:r>
            <a:rPr lang="en-US" dirty="0"/>
            <a:t>Defensive Medicine</a:t>
          </a:r>
        </a:p>
      </dgm:t>
    </dgm:pt>
    <dgm:pt modelId="{7FB1836C-5AD0-4347-9A4D-F353086AEFA8}" type="parTrans" cxnId="{870A9B8A-3EF2-43A8-8CF8-55AD3E7E0698}">
      <dgm:prSet/>
      <dgm:spPr/>
      <dgm:t>
        <a:bodyPr/>
        <a:lstStyle/>
        <a:p>
          <a:endParaRPr lang="en-US"/>
        </a:p>
      </dgm:t>
    </dgm:pt>
    <dgm:pt modelId="{A56B6AED-860D-4D8B-BD7A-6FD4F6F4606F}" type="sibTrans" cxnId="{870A9B8A-3EF2-43A8-8CF8-55AD3E7E069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CC2C29F-3E46-40DB-A52E-8D93451449B9}" type="pres">
      <dgm:prSet presAssocID="{D9FAE9AE-D91F-4858-918D-86F21B245E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6C1F40-B4D6-4635-938A-97D9A107D618}" type="pres">
      <dgm:prSet presAssocID="{EE4E2E77-369E-4733-93D4-507A64ECEBE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65B3B-E84E-4004-876A-60791847FA2C}" type="pres">
      <dgm:prSet presAssocID="{03811F8B-43B6-4159-AB95-5F7E0EB74D8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55D27BA-D9E1-4237-A2BA-14CD302C0B99}" type="pres">
      <dgm:prSet presAssocID="{03811F8B-43B6-4159-AB95-5F7E0EB74D8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21E2143-E2BE-4293-9069-D4CBB2A34D1A}" type="pres">
      <dgm:prSet presAssocID="{D5A6D002-68F7-4CD3-BF8A-E4CC14130E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1F92F-4F27-47DE-BD3E-3E4A2AF81C60}" type="pres">
      <dgm:prSet presAssocID="{422E1CEE-7859-4164-9027-329F660465F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96F1DA8-5571-4905-BF88-9F8762642AA6}" type="pres">
      <dgm:prSet presAssocID="{422E1CEE-7859-4164-9027-329F660465F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AFD6D69-AC1F-4B6A-A468-53D439CBB36A}" type="pres">
      <dgm:prSet presAssocID="{F36F86DF-74B4-4221-8B91-C8BB09BFEF2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9E048-D693-4A07-B2ED-68F20C9B4708}" type="pres">
      <dgm:prSet presAssocID="{14908F28-024E-4D3F-B3EB-A82E163D2D1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6C82226-6BDD-4269-A1D1-4015C3D1B5D7}" type="pres">
      <dgm:prSet presAssocID="{14908F28-024E-4D3F-B3EB-A82E163D2D1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A7544FE-1F7A-4D06-970A-10FE9AF174B1}" type="pres">
      <dgm:prSet presAssocID="{A1B6FF7E-F3C2-47D7-B5E3-E284D76CC3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4E894-6A28-4200-A232-7C994D0AC1C5}" type="pres">
      <dgm:prSet presAssocID="{CDB36EE4-E8AB-4B4B-B05A-B783CC12BCE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9DDB87A-679B-405C-8588-3C7B3EB2C643}" type="pres">
      <dgm:prSet presAssocID="{CDB36EE4-E8AB-4B4B-B05A-B783CC12BCE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565F86D-1E0E-4223-A55A-9E0C2AC69050}" type="pres">
      <dgm:prSet presAssocID="{FA238389-A440-4A5F-916E-3A1999079C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CFBC3-6513-422E-981E-3E78947B377F}" type="pres">
      <dgm:prSet presAssocID="{CE0C7251-3B33-4632-A1DA-6865F25CB5C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9A147ED-E0E2-4B13-9700-DE6742293CD1}" type="pres">
      <dgm:prSet presAssocID="{CE0C7251-3B33-4632-A1DA-6865F25CB5C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FAE25D5-CC88-47F4-A7F0-FDF3BBC0CAFB}" type="pres">
      <dgm:prSet presAssocID="{06824F31-3C7F-4B31-9007-7448ADE28A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D6E8D-4845-4C67-8751-B2632D3D4581}" type="pres">
      <dgm:prSet presAssocID="{A56B6AED-860D-4D8B-BD7A-6FD4F6F4606F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83BEF2B-045A-4888-BD55-CFD02B410859}" type="pres">
      <dgm:prSet presAssocID="{A56B6AED-860D-4D8B-BD7A-6FD4F6F4606F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2CA2485-AC3D-49A6-A22F-E2861916E7AC}" srcId="{D9FAE9AE-D91F-4858-918D-86F21B245E62}" destId="{F36F86DF-74B4-4221-8B91-C8BB09BFEF21}" srcOrd="2" destOrd="0" parTransId="{B13FF7C8-B188-43FF-A31A-F857645D06CD}" sibTransId="{14908F28-024E-4D3F-B3EB-A82E163D2D1F}"/>
    <dgm:cxn modelId="{A48A9AFE-B112-40FE-9CDA-646D54CF7C14}" type="presOf" srcId="{A1B6FF7E-F3C2-47D7-B5E3-E284D76CC3BD}" destId="{AA7544FE-1F7A-4D06-970A-10FE9AF174B1}" srcOrd="0" destOrd="0" presId="urn:microsoft.com/office/officeart/2005/8/layout/cycle2"/>
    <dgm:cxn modelId="{A2AE5A36-9BB4-4130-8EE6-7C4B10B33289}" type="presOf" srcId="{A56B6AED-860D-4D8B-BD7A-6FD4F6F4606F}" destId="{D83BEF2B-045A-4888-BD55-CFD02B410859}" srcOrd="1" destOrd="0" presId="urn:microsoft.com/office/officeart/2005/8/layout/cycle2"/>
    <dgm:cxn modelId="{F8F068A2-F67A-45DF-A3E9-F54E88583E3D}" type="presOf" srcId="{422E1CEE-7859-4164-9027-329F660465FF}" destId="{D001F92F-4F27-47DE-BD3E-3E4A2AF81C60}" srcOrd="0" destOrd="0" presId="urn:microsoft.com/office/officeart/2005/8/layout/cycle2"/>
    <dgm:cxn modelId="{F3BD5E5D-3298-4703-9763-A487CFAFB5BB}" type="presOf" srcId="{FA238389-A440-4A5F-916E-3A1999079C51}" destId="{3565F86D-1E0E-4223-A55A-9E0C2AC69050}" srcOrd="0" destOrd="0" presId="urn:microsoft.com/office/officeart/2005/8/layout/cycle2"/>
    <dgm:cxn modelId="{2C5BED52-493F-4812-9ACB-6EE256D1CDA0}" srcId="{D9FAE9AE-D91F-4858-918D-86F21B245E62}" destId="{FA238389-A440-4A5F-916E-3A1999079C51}" srcOrd="4" destOrd="0" parTransId="{0F7238C1-899E-4A77-8A43-774186DFBBA1}" sibTransId="{CE0C7251-3B33-4632-A1DA-6865F25CB5CC}"/>
    <dgm:cxn modelId="{0A596412-7D40-4F83-9332-B76FD17B1D54}" type="presOf" srcId="{EE4E2E77-369E-4733-93D4-507A64ECEBE9}" destId="{956C1F40-B4D6-4635-938A-97D9A107D618}" srcOrd="0" destOrd="0" presId="urn:microsoft.com/office/officeart/2005/8/layout/cycle2"/>
    <dgm:cxn modelId="{8AD9A5EB-21FD-4548-A4A6-E4FAE57BF456}" type="presOf" srcId="{D5A6D002-68F7-4CD3-BF8A-E4CC14130E64}" destId="{021E2143-E2BE-4293-9069-D4CBB2A34D1A}" srcOrd="0" destOrd="0" presId="urn:microsoft.com/office/officeart/2005/8/layout/cycle2"/>
    <dgm:cxn modelId="{A0FC0602-3C2C-46AE-BE3B-69CB757D69E0}" srcId="{D9FAE9AE-D91F-4858-918D-86F21B245E62}" destId="{D5A6D002-68F7-4CD3-BF8A-E4CC14130E64}" srcOrd="1" destOrd="0" parTransId="{FCF2F356-BBC0-45C8-AA93-1B88775CF60F}" sibTransId="{422E1CEE-7859-4164-9027-329F660465FF}"/>
    <dgm:cxn modelId="{C051A667-E2A0-4B7E-86F7-3978C777C949}" type="presOf" srcId="{CDB36EE4-E8AB-4B4B-B05A-B783CC12BCE0}" destId="{99DDB87A-679B-405C-8588-3C7B3EB2C643}" srcOrd="1" destOrd="0" presId="urn:microsoft.com/office/officeart/2005/8/layout/cycle2"/>
    <dgm:cxn modelId="{A9689660-1C66-49ED-BE9B-563324B79F85}" type="presOf" srcId="{D9FAE9AE-D91F-4858-918D-86F21B245E62}" destId="{CCC2C29F-3E46-40DB-A52E-8D93451449B9}" srcOrd="0" destOrd="0" presId="urn:microsoft.com/office/officeart/2005/8/layout/cycle2"/>
    <dgm:cxn modelId="{7D61D4F1-AF5F-4D4F-9556-3A8F1A6C5528}" type="presOf" srcId="{06824F31-3C7F-4B31-9007-7448ADE28AB1}" destId="{DFAE25D5-CC88-47F4-A7F0-FDF3BBC0CAFB}" srcOrd="0" destOrd="0" presId="urn:microsoft.com/office/officeart/2005/8/layout/cycle2"/>
    <dgm:cxn modelId="{B01623A6-A992-490B-92A3-A6B05AF9048C}" type="presOf" srcId="{F36F86DF-74B4-4221-8B91-C8BB09BFEF21}" destId="{EAFD6D69-AC1F-4B6A-A468-53D439CBB36A}" srcOrd="0" destOrd="0" presId="urn:microsoft.com/office/officeart/2005/8/layout/cycle2"/>
    <dgm:cxn modelId="{C0CF5C37-12C8-41D1-B4E9-085532701377}" type="presOf" srcId="{CE0C7251-3B33-4632-A1DA-6865F25CB5CC}" destId="{A9A147ED-E0E2-4B13-9700-DE6742293CD1}" srcOrd="1" destOrd="0" presId="urn:microsoft.com/office/officeart/2005/8/layout/cycle2"/>
    <dgm:cxn modelId="{4B4F5708-1483-4090-A2FB-361C539F242D}" type="presOf" srcId="{14908F28-024E-4D3F-B3EB-A82E163D2D1F}" destId="{9759E048-D693-4A07-B2ED-68F20C9B4708}" srcOrd="0" destOrd="0" presId="urn:microsoft.com/office/officeart/2005/8/layout/cycle2"/>
    <dgm:cxn modelId="{B52B5103-1C97-4347-9EAC-821557681A3E}" srcId="{D9FAE9AE-D91F-4858-918D-86F21B245E62}" destId="{A1B6FF7E-F3C2-47D7-B5E3-E284D76CC3BD}" srcOrd="3" destOrd="0" parTransId="{991ACA30-C1B7-46D2-8640-C798544C19B3}" sibTransId="{CDB36EE4-E8AB-4B4B-B05A-B783CC12BCE0}"/>
    <dgm:cxn modelId="{D831983E-7496-4672-89F2-EDFFC062EAE1}" type="presOf" srcId="{422E1CEE-7859-4164-9027-329F660465FF}" destId="{896F1DA8-5571-4905-BF88-9F8762642AA6}" srcOrd="1" destOrd="0" presId="urn:microsoft.com/office/officeart/2005/8/layout/cycle2"/>
    <dgm:cxn modelId="{49998EF5-D571-4946-A529-1F3240C8CBC5}" type="presOf" srcId="{CE0C7251-3B33-4632-A1DA-6865F25CB5CC}" destId="{80BCFBC3-6513-422E-981E-3E78947B377F}" srcOrd="0" destOrd="0" presId="urn:microsoft.com/office/officeart/2005/8/layout/cycle2"/>
    <dgm:cxn modelId="{870A9B8A-3EF2-43A8-8CF8-55AD3E7E0698}" srcId="{D9FAE9AE-D91F-4858-918D-86F21B245E62}" destId="{06824F31-3C7F-4B31-9007-7448ADE28AB1}" srcOrd="5" destOrd="0" parTransId="{7FB1836C-5AD0-4347-9A4D-F353086AEFA8}" sibTransId="{A56B6AED-860D-4D8B-BD7A-6FD4F6F4606F}"/>
    <dgm:cxn modelId="{653C84E2-859B-4FD4-BD5A-3EEDAEB682A6}" type="presOf" srcId="{03811F8B-43B6-4159-AB95-5F7E0EB74D87}" destId="{3BE65B3B-E84E-4004-876A-60791847FA2C}" srcOrd="0" destOrd="0" presId="urn:microsoft.com/office/officeart/2005/8/layout/cycle2"/>
    <dgm:cxn modelId="{894CE022-30EB-4E40-B7FB-CE1CE228C9BE}" type="presOf" srcId="{14908F28-024E-4D3F-B3EB-A82E163D2D1F}" destId="{F6C82226-6BDD-4269-A1D1-4015C3D1B5D7}" srcOrd="1" destOrd="0" presId="urn:microsoft.com/office/officeart/2005/8/layout/cycle2"/>
    <dgm:cxn modelId="{228EC6E3-7E16-46F6-B506-DD44D49638F1}" srcId="{D9FAE9AE-D91F-4858-918D-86F21B245E62}" destId="{EE4E2E77-369E-4733-93D4-507A64ECEBE9}" srcOrd="0" destOrd="0" parTransId="{7B9342AE-0D46-45AF-AF48-7ED646E80D9E}" sibTransId="{03811F8B-43B6-4159-AB95-5F7E0EB74D87}"/>
    <dgm:cxn modelId="{42418714-4FD9-45FD-B3D5-CDB5717A4EDF}" type="presOf" srcId="{A56B6AED-860D-4D8B-BD7A-6FD4F6F4606F}" destId="{17BD6E8D-4845-4C67-8751-B2632D3D4581}" srcOrd="0" destOrd="0" presId="urn:microsoft.com/office/officeart/2005/8/layout/cycle2"/>
    <dgm:cxn modelId="{12ECAA0C-8A9A-46EA-B662-98188806009C}" type="presOf" srcId="{03811F8B-43B6-4159-AB95-5F7E0EB74D87}" destId="{C55D27BA-D9E1-4237-A2BA-14CD302C0B99}" srcOrd="1" destOrd="0" presId="urn:microsoft.com/office/officeart/2005/8/layout/cycle2"/>
    <dgm:cxn modelId="{C0BE59DE-D966-410E-9A33-DE187ED06BD4}" type="presOf" srcId="{CDB36EE4-E8AB-4B4B-B05A-B783CC12BCE0}" destId="{1E54E894-6A28-4200-A232-7C994D0AC1C5}" srcOrd="0" destOrd="0" presId="urn:microsoft.com/office/officeart/2005/8/layout/cycle2"/>
    <dgm:cxn modelId="{F888689E-DDAF-4A47-A467-7C330AD35E75}" type="presParOf" srcId="{CCC2C29F-3E46-40DB-A52E-8D93451449B9}" destId="{956C1F40-B4D6-4635-938A-97D9A107D618}" srcOrd="0" destOrd="0" presId="urn:microsoft.com/office/officeart/2005/8/layout/cycle2"/>
    <dgm:cxn modelId="{352D25EE-99EB-4515-AE8E-64E9D5D18B89}" type="presParOf" srcId="{CCC2C29F-3E46-40DB-A52E-8D93451449B9}" destId="{3BE65B3B-E84E-4004-876A-60791847FA2C}" srcOrd="1" destOrd="0" presId="urn:microsoft.com/office/officeart/2005/8/layout/cycle2"/>
    <dgm:cxn modelId="{86598BAA-9052-4E11-85F3-C81580A3900A}" type="presParOf" srcId="{3BE65B3B-E84E-4004-876A-60791847FA2C}" destId="{C55D27BA-D9E1-4237-A2BA-14CD302C0B99}" srcOrd="0" destOrd="0" presId="urn:microsoft.com/office/officeart/2005/8/layout/cycle2"/>
    <dgm:cxn modelId="{42E6E304-BB32-428E-AEEC-22BF8928B86C}" type="presParOf" srcId="{CCC2C29F-3E46-40DB-A52E-8D93451449B9}" destId="{021E2143-E2BE-4293-9069-D4CBB2A34D1A}" srcOrd="2" destOrd="0" presId="urn:microsoft.com/office/officeart/2005/8/layout/cycle2"/>
    <dgm:cxn modelId="{BE3461B7-E07E-418E-9EB9-923FC73F37F5}" type="presParOf" srcId="{CCC2C29F-3E46-40DB-A52E-8D93451449B9}" destId="{D001F92F-4F27-47DE-BD3E-3E4A2AF81C60}" srcOrd="3" destOrd="0" presId="urn:microsoft.com/office/officeart/2005/8/layout/cycle2"/>
    <dgm:cxn modelId="{E4829CEB-92D5-4CEC-893A-7091053634FA}" type="presParOf" srcId="{D001F92F-4F27-47DE-BD3E-3E4A2AF81C60}" destId="{896F1DA8-5571-4905-BF88-9F8762642AA6}" srcOrd="0" destOrd="0" presId="urn:microsoft.com/office/officeart/2005/8/layout/cycle2"/>
    <dgm:cxn modelId="{EF318DC4-8D30-4700-8AF7-90931A5718F4}" type="presParOf" srcId="{CCC2C29F-3E46-40DB-A52E-8D93451449B9}" destId="{EAFD6D69-AC1F-4B6A-A468-53D439CBB36A}" srcOrd="4" destOrd="0" presId="urn:microsoft.com/office/officeart/2005/8/layout/cycle2"/>
    <dgm:cxn modelId="{9A473F65-9055-4005-805A-781F6CD50A5D}" type="presParOf" srcId="{CCC2C29F-3E46-40DB-A52E-8D93451449B9}" destId="{9759E048-D693-4A07-B2ED-68F20C9B4708}" srcOrd="5" destOrd="0" presId="urn:microsoft.com/office/officeart/2005/8/layout/cycle2"/>
    <dgm:cxn modelId="{0D03947C-D3C3-4E15-A768-A596435036CD}" type="presParOf" srcId="{9759E048-D693-4A07-B2ED-68F20C9B4708}" destId="{F6C82226-6BDD-4269-A1D1-4015C3D1B5D7}" srcOrd="0" destOrd="0" presId="urn:microsoft.com/office/officeart/2005/8/layout/cycle2"/>
    <dgm:cxn modelId="{1E3A9BD1-0242-4A50-A0DD-D684116AFACF}" type="presParOf" srcId="{CCC2C29F-3E46-40DB-A52E-8D93451449B9}" destId="{AA7544FE-1F7A-4D06-970A-10FE9AF174B1}" srcOrd="6" destOrd="0" presId="urn:microsoft.com/office/officeart/2005/8/layout/cycle2"/>
    <dgm:cxn modelId="{476F0F1F-4591-4206-9027-DB621B07AAA1}" type="presParOf" srcId="{CCC2C29F-3E46-40DB-A52E-8D93451449B9}" destId="{1E54E894-6A28-4200-A232-7C994D0AC1C5}" srcOrd="7" destOrd="0" presId="urn:microsoft.com/office/officeart/2005/8/layout/cycle2"/>
    <dgm:cxn modelId="{FF6C855C-13AF-4C63-87B4-156A2D1627F9}" type="presParOf" srcId="{1E54E894-6A28-4200-A232-7C994D0AC1C5}" destId="{99DDB87A-679B-405C-8588-3C7B3EB2C643}" srcOrd="0" destOrd="0" presId="urn:microsoft.com/office/officeart/2005/8/layout/cycle2"/>
    <dgm:cxn modelId="{E5026E79-0EFA-4915-8D87-57F64DAD6D28}" type="presParOf" srcId="{CCC2C29F-3E46-40DB-A52E-8D93451449B9}" destId="{3565F86D-1E0E-4223-A55A-9E0C2AC69050}" srcOrd="8" destOrd="0" presId="urn:microsoft.com/office/officeart/2005/8/layout/cycle2"/>
    <dgm:cxn modelId="{C9D10E08-3B0C-4A6D-96F4-AF450B1FAEB6}" type="presParOf" srcId="{CCC2C29F-3E46-40DB-A52E-8D93451449B9}" destId="{80BCFBC3-6513-422E-981E-3E78947B377F}" srcOrd="9" destOrd="0" presId="urn:microsoft.com/office/officeart/2005/8/layout/cycle2"/>
    <dgm:cxn modelId="{0C964107-0C3F-4885-A7BE-1DF74E1DBA44}" type="presParOf" srcId="{80BCFBC3-6513-422E-981E-3E78947B377F}" destId="{A9A147ED-E0E2-4B13-9700-DE6742293CD1}" srcOrd="0" destOrd="0" presId="urn:microsoft.com/office/officeart/2005/8/layout/cycle2"/>
    <dgm:cxn modelId="{E7FDB535-040B-4EA7-BD64-385E077A2369}" type="presParOf" srcId="{CCC2C29F-3E46-40DB-A52E-8D93451449B9}" destId="{DFAE25D5-CC88-47F4-A7F0-FDF3BBC0CAFB}" srcOrd="10" destOrd="0" presId="urn:microsoft.com/office/officeart/2005/8/layout/cycle2"/>
    <dgm:cxn modelId="{16BB2909-2E23-48CD-8175-658925B80A72}" type="presParOf" srcId="{CCC2C29F-3E46-40DB-A52E-8D93451449B9}" destId="{17BD6E8D-4845-4C67-8751-B2632D3D4581}" srcOrd="11" destOrd="0" presId="urn:microsoft.com/office/officeart/2005/8/layout/cycle2"/>
    <dgm:cxn modelId="{D0889812-6A98-4A56-A906-AD6492BC374D}" type="presParOf" srcId="{17BD6E8D-4845-4C67-8751-B2632D3D4581}" destId="{D83BEF2B-045A-4888-BD55-CFD02B4108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D818A-ABAB-4A4C-9F99-CEBB30D649D4}">
      <dsp:nvSpPr>
        <dsp:cNvPr id="0" name=""/>
        <dsp:cNvSpPr/>
      </dsp:nvSpPr>
      <dsp:spPr>
        <a:xfrm>
          <a:off x="5905" y="2822766"/>
          <a:ext cx="2267196" cy="113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Population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325</a:t>
          </a:r>
        </a:p>
      </dsp:txBody>
      <dsp:txXfrm>
        <a:off x="39107" y="2855968"/>
        <a:ext cx="2200792" cy="1067194"/>
      </dsp:txXfrm>
    </dsp:sp>
    <dsp:sp modelId="{B4AB8602-9ABA-496A-8117-CEC46EACFDA4}">
      <dsp:nvSpPr>
        <dsp:cNvPr id="0" name=""/>
        <dsp:cNvSpPr/>
      </dsp:nvSpPr>
      <dsp:spPr>
        <a:xfrm rot="19457599">
          <a:off x="2168128" y="3045023"/>
          <a:ext cx="1116824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116824" y="186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8620" y="3035735"/>
        <a:ext cx="55841" cy="55841"/>
      </dsp:txXfrm>
    </dsp:sp>
    <dsp:sp modelId="{7A79FF4E-9FCC-46A6-AAC2-971A38C57A8E}">
      <dsp:nvSpPr>
        <dsp:cNvPr id="0" name=""/>
        <dsp:cNvSpPr/>
      </dsp:nvSpPr>
      <dsp:spPr>
        <a:xfrm>
          <a:off x="3179980" y="2170947"/>
          <a:ext cx="2267196" cy="113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Under 65 yrs.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272</a:t>
          </a:r>
        </a:p>
      </dsp:txBody>
      <dsp:txXfrm>
        <a:off x="3213182" y="2204149"/>
        <a:ext cx="2200792" cy="1067194"/>
      </dsp:txXfrm>
    </dsp:sp>
    <dsp:sp modelId="{6E52CD43-616E-41B9-B200-1521A179C925}">
      <dsp:nvSpPr>
        <dsp:cNvPr id="0" name=""/>
        <dsp:cNvSpPr/>
      </dsp:nvSpPr>
      <dsp:spPr>
        <a:xfrm rot="18289469">
          <a:off x="5106591" y="2067294"/>
          <a:ext cx="1588049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588049" y="186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0914" y="2046226"/>
        <a:ext cx="79402" cy="79402"/>
      </dsp:txXfrm>
    </dsp:sp>
    <dsp:sp modelId="{79DADF84-63C7-4A90-89B6-0544616DEB8C}">
      <dsp:nvSpPr>
        <dsp:cNvPr id="0" name=""/>
        <dsp:cNvSpPr/>
      </dsp:nvSpPr>
      <dsp:spPr>
        <a:xfrm>
          <a:off x="6354055" y="867309"/>
          <a:ext cx="2267196" cy="113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Employer-Based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155</a:t>
          </a:r>
        </a:p>
      </dsp:txBody>
      <dsp:txXfrm>
        <a:off x="6387257" y="900511"/>
        <a:ext cx="2200792" cy="1067194"/>
      </dsp:txXfrm>
    </dsp:sp>
    <dsp:sp modelId="{D8C76CAA-E7A2-4372-B9D8-0CE9BB80F4BA}">
      <dsp:nvSpPr>
        <dsp:cNvPr id="0" name=""/>
        <dsp:cNvSpPr/>
      </dsp:nvSpPr>
      <dsp:spPr>
        <a:xfrm>
          <a:off x="5447176" y="2719113"/>
          <a:ext cx="906878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906878" y="186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7944" y="2715074"/>
        <a:ext cx="45343" cy="45343"/>
      </dsp:txXfrm>
    </dsp:sp>
    <dsp:sp modelId="{8278FE98-AFCB-4CE4-96E2-66B0DD85D14E}">
      <dsp:nvSpPr>
        <dsp:cNvPr id="0" name=""/>
        <dsp:cNvSpPr/>
      </dsp:nvSpPr>
      <dsp:spPr>
        <a:xfrm>
          <a:off x="6354055" y="2170947"/>
          <a:ext cx="2267196" cy="113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Other Coverage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90</a:t>
          </a:r>
        </a:p>
      </dsp:txBody>
      <dsp:txXfrm>
        <a:off x="6387257" y="2204149"/>
        <a:ext cx="2200792" cy="1067194"/>
      </dsp:txXfrm>
    </dsp:sp>
    <dsp:sp modelId="{300F469B-7A94-40A1-B874-C0D11B031DB1}">
      <dsp:nvSpPr>
        <dsp:cNvPr id="0" name=""/>
        <dsp:cNvSpPr/>
      </dsp:nvSpPr>
      <dsp:spPr>
        <a:xfrm rot="17692822">
          <a:off x="7996933" y="1741385"/>
          <a:ext cx="2155513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2155513" y="186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9020803" y="1706130"/>
        <a:ext cx="107775" cy="107775"/>
      </dsp:txXfrm>
    </dsp:sp>
    <dsp:sp modelId="{CA4EF65E-BF79-41F1-ACFD-2FAA2FF06E0A}">
      <dsp:nvSpPr>
        <dsp:cNvPr id="0" name=""/>
        <dsp:cNvSpPr/>
      </dsp:nvSpPr>
      <dsp:spPr>
        <a:xfrm>
          <a:off x="9528130" y="215490"/>
          <a:ext cx="2267196" cy="113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Medicaid &amp; CHIP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57</a:t>
          </a:r>
        </a:p>
      </dsp:txBody>
      <dsp:txXfrm>
        <a:off x="9561332" y="248692"/>
        <a:ext cx="2200792" cy="1067194"/>
      </dsp:txXfrm>
    </dsp:sp>
    <dsp:sp modelId="{CEC64355-F4F5-4B6A-940F-D3B11EB7B244}">
      <dsp:nvSpPr>
        <dsp:cNvPr id="0" name=""/>
        <dsp:cNvSpPr/>
      </dsp:nvSpPr>
      <dsp:spPr>
        <a:xfrm rot="19457599">
          <a:off x="8516278" y="2393204"/>
          <a:ext cx="1116824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116824" y="186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046770" y="2383916"/>
        <a:ext cx="55841" cy="55841"/>
      </dsp:txXfrm>
    </dsp:sp>
    <dsp:sp modelId="{FACE14C6-6A79-40E1-AC7F-AF893AAD0FC6}">
      <dsp:nvSpPr>
        <dsp:cNvPr id="0" name=""/>
        <dsp:cNvSpPr/>
      </dsp:nvSpPr>
      <dsp:spPr>
        <a:xfrm>
          <a:off x="9528130" y="1519128"/>
          <a:ext cx="2267196" cy="113359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ACA Exchange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12</a:t>
          </a:r>
        </a:p>
      </dsp:txBody>
      <dsp:txXfrm>
        <a:off x="9561332" y="1552330"/>
        <a:ext cx="2200792" cy="1067194"/>
      </dsp:txXfrm>
    </dsp:sp>
    <dsp:sp modelId="{2A0EF79B-5931-4ED0-B2A2-CC5BB316D911}">
      <dsp:nvSpPr>
        <dsp:cNvPr id="0" name=""/>
        <dsp:cNvSpPr/>
      </dsp:nvSpPr>
      <dsp:spPr>
        <a:xfrm rot="2142401">
          <a:off x="8516278" y="3045023"/>
          <a:ext cx="1116824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116824" y="186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046770" y="3035735"/>
        <a:ext cx="55841" cy="55841"/>
      </dsp:txXfrm>
    </dsp:sp>
    <dsp:sp modelId="{EBDE3E81-A20A-41FB-B5AF-2849AB4D10A5}">
      <dsp:nvSpPr>
        <dsp:cNvPr id="0" name=""/>
        <dsp:cNvSpPr/>
      </dsp:nvSpPr>
      <dsp:spPr>
        <a:xfrm>
          <a:off x="9528130" y="2822766"/>
          <a:ext cx="2267196" cy="113359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ACA Medicaid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11</a:t>
          </a:r>
        </a:p>
      </dsp:txBody>
      <dsp:txXfrm>
        <a:off x="9561332" y="2855968"/>
        <a:ext cx="2200792" cy="1067194"/>
      </dsp:txXfrm>
    </dsp:sp>
    <dsp:sp modelId="{8B39BB1F-47C6-4242-8798-E53B096A8E50}">
      <dsp:nvSpPr>
        <dsp:cNvPr id="0" name=""/>
        <dsp:cNvSpPr/>
      </dsp:nvSpPr>
      <dsp:spPr>
        <a:xfrm rot="3907178">
          <a:off x="7996933" y="3696842"/>
          <a:ext cx="2155513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2155513" y="186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9020803" y="3661587"/>
        <a:ext cx="107775" cy="107775"/>
      </dsp:txXfrm>
    </dsp:sp>
    <dsp:sp modelId="{A917BF07-9C98-4711-A069-0AAE1C4D67BD}">
      <dsp:nvSpPr>
        <dsp:cNvPr id="0" name=""/>
        <dsp:cNvSpPr/>
      </dsp:nvSpPr>
      <dsp:spPr>
        <a:xfrm>
          <a:off x="9528130" y="4126404"/>
          <a:ext cx="2267196" cy="113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Other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10</a:t>
          </a:r>
        </a:p>
      </dsp:txBody>
      <dsp:txXfrm>
        <a:off x="9561332" y="4159606"/>
        <a:ext cx="2200792" cy="1067194"/>
      </dsp:txXfrm>
    </dsp:sp>
    <dsp:sp modelId="{65376270-1824-43A7-8FD5-BF507BC21A41}">
      <dsp:nvSpPr>
        <dsp:cNvPr id="0" name=""/>
        <dsp:cNvSpPr/>
      </dsp:nvSpPr>
      <dsp:spPr>
        <a:xfrm rot="3310531">
          <a:off x="5106591" y="3370932"/>
          <a:ext cx="1588049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588049" y="186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0914" y="3349864"/>
        <a:ext cx="79402" cy="79402"/>
      </dsp:txXfrm>
    </dsp:sp>
    <dsp:sp modelId="{9C4B2D5D-4D73-496F-892C-DE2FB845B14E}">
      <dsp:nvSpPr>
        <dsp:cNvPr id="0" name=""/>
        <dsp:cNvSpPr/>
      </dsp:nvSpPr>
      <dsp:spPr>
        <a:xfrm>
          <a:off x="6354055" y="3474585"/>
          <a:ext cx="2267196" cy="113359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Uninsured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27</a:t>
          </a:r>
        </a:p>
      </dsp:txBody>
      <dsp:txXfrm>
        <a:off x="6387257" y="3507787"/>
        <a:ext cx="2200792" cy="1067194"/>
      </dsp:txXfrm>
    </dsp:sp>
    <dsp:sp modelId="{0564958F-54B7-46EA-B274-6BBE388C725E}">
      <dsp:nvSpPr>
        <dsp:cNvPr id="0" name=""/>
        <dsp:cNvSpPr/>
      </dsp:nvSpPr>
      <dsp:spPr>
        <a:xfrm rot="2142401">
          <a:off x="2168128" y="3696842"/>
          <a:ext cx="1116824" cy="37265"/>
        </a:xfrm>
        <a:custGeom>
          <a:avLst/>
          <a:gdLst/>
          <a:ahLst/>
          <a:cxnLst/>
          <a:rect l="0" t="0" r="0" b="0"/>
          <a:pathLst>
            <a:path>
              <a:moveTo>
                <a:pt x="0" y="18632"/>
              </a:moveTo>
              <a:lnTo>
                <a:pt x="1116824" y="186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8620" y="3687554"/>
        <a:ext cx="55841" cy="55841"/>
      </dsp:txXfrm>
    </dsp:sp>
    <dsp:sp modelId="{1CAAD6B8-62E0-4F89-9E56-1EAD8B3D0A84}">
      <dsp:nvSpPr>
        <dsp:cNvPr id="0" name=""/>
        <dsp:cNvSpPr/>
      </dsp:nvSpPr>
      <dsp:spPr>
        <a:xfrm>
          <a:off x="3179980" y="3474585"/>
          <a:ext cx="2267196" cy="113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65+ yrs.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Medicare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53</a:t>
          </a:r>
        </a:p>
      </dsp:txBody>
      <dsp:txXfrm>
        <a:off x="3213182" y="3507787"/>
        <a:ext cx="2200792" cy="1067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AFBC2-E09A-43AC-8F54-7906870CE436}">
      <dsp:nvSpPr>
        <dsp:cNvPr id="0" name=""/>
        <dsp:cNvSpPr/>
      </dsp:nvSpPr>
      <dsp:spPr>
        <a:xfrm>
          <a:off x="1512683" y="300140"/>
          <a:ext cx="2280013" cy="2280013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Subsidies</a:t>
          </a:r>
          <a:endParaRPr lang="en-US" sz="2400" kern="1200" dirty="0"/>
        </a:p>
      </dsp:txBody>
      <dsp:txXfrm>
        <a:off x="2180483" y="967940"/>
        <a:ext cx="1612213" cy="1612213"/>
      </dsp:txXfrm>
    </dsp:sp>
    <dsp:sp modelId="{3A3851EB-5A00-4891-87EE-54C871A32B7F}">
      <dsp:nvSpPr>
        <dsp:cNvPr id="0" name=""/>
        <dsp:cNvSpPr/>
      </dsp:nvSpPr>
      <dsp:spPr>
        <a:xfrm rot="5400000">
          <a:off x="3898009" y="300140"/>
          <a:ext cx="2280013" cy="2280013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Mandates</a:t>
          </a:r>
        </a:p>
      </dsp:txBody>
      <dsp:txXfrm rot="-5400000">
        <a:off x="3898009" y="967940"/>
        <a:ext cx="1612213" cy="1612213"/>
      </dsp:txXfrm>
    </dsp:sp>
    <dsp:sp modelId="{6A089C71-8CEB-41FB-A343-B0A78F94615E}">
      <dsp:nvSpPr>
        <dsp:cNvPr id="0" name=""/>
        <dsp:cNvSpPr/>
      </dsp:nvSpPr>
      <dsp:spPr>
        <a:xfrm rot="10800000">
          <a:off x="3898009" y="2685466"/>
          <a:ext cx="2280013" cy="2280013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Medicaid Expansion</a:t>
          </a:r>
          <a:endParaRPr lang="en-US" sz="2400" kern="1200" dirty="0"/>
        </a:p>
      </dsp:txBody>
      <dsp:txXfrm rot="10800000">
        <a:off x="3898009" y="2685466"/>
        <a:ext cx="1612213" cy="1612213"/>
      </dsp:txXfrm>
    </dsp:sp>
    <dsp:sp modelId="{5E430C61-6763-4A8F-8653-C3426DE776DD}">
      <dsp:nvSpPr>
        <dsp:cNvPr id="0" name=""/>
        <dsp:cNvSpPr/>
      </dsp:nvSpPr>
      <dsp:spPr>
        <a:xfrm rot="16200000">
          <a:off x="1512683" y="2685466"/>
          <a:ext cx="2280013" cy="2280013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Community Rating &amp; Guaranteed Issue</a:t>
          </a:r>
        </a:p>
      </dsp:txBody>
      <dsp:txXfrm rot="5400000">
        <a:off x="2180483" y="2685466"/>
        <a:ext cx="1612213" cy="1612213"/>
      </dsp:txXfrm>
    </dsp:sp>
    <dsp:sp modelId="{F28189CB-CD5A-44B1-9D5B-30BEC62FA655}">
      <dsp:nvSpPr>
        <dsp:cNvPr id="0" name=""/>
        <dsp:cNvSpPr/>
      </dsp:nvSpPr>
      <dsp:spPr>
        <a:xfrm>
          <a:off x="3451748" y="2158904"/>
          <a:ext cx="787210" cy="68453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F69266-65C0-4ED8-B342-9CF1F22A58DC}">
      <dsp:nvSpPr>
        <dsp:cNvPr id="0" name=""/>
        <dsp:cNvSpPr/>
      </dsp:nvSpPr>
      <dsp:spPr>
        <a:xfrm rot="10800000">
          <a:off x="3451748" y="2422185"/>
          <a:ext cx="787210" cy="68453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AFBC2-E09A-43AC-8F54-7906870CE436}">
      <dsp:nvSpPr>
        <dsp:cNvPr id="0" name=""/>
        <dsp:cNvSpPr/>
      </dsp:nvSpPr>
      <dsp:spPr>
        <a:xfrm>
          <a:off x="1512683" y="300140"/>
          <a:ext cx="2280013" cy="2280013"/>
        </a:xfrm>
        <a:prstGeom prst="pieWedg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Attack the Structure</a:t>
          </a:r>
        </a:p>
      </dsp:txBody>
      <dsp:txXfrm>
        <a:off x="2180483" y="967940"/>
        <a:ext cx="1612213" cy="1612213"/>
      </dsp:txXfrm>
    </dsp:sp>
    <dsp:sp modelId="{3A3851EB-5A00-4891-87EE-54C871A32B7F}">
      <dsp:nvSpPr>
        <dsp:cNvPr id="0" name=""/>
        <dsp:cNvSpPr/>
      </dsp:nvSpPr>
      <dsp:spPr>
        <a:xfrm rot="5400000">
          <a:off x="3898009" y="300140"/>
          <a:ext cx="2280013" cy="2280013"/>
        </a:xfrm>
        <a:prstGeom prst="pieWedg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Reduce Funding</a:t>
          </a:r>
        </a:p>
      </dsp:txBody>
      <dsp:txXfrm rot="-5400000">
        <a:off x="3898009" y="967940"/>
        <a:ext cx="1612213" cy="1612213"/>
      </dsp:txXfrm>
    </dsp:sp>
    <dsp:sp modelId="{6A089C71-8CEB-41FB-A343-B0A78F94615E}">
      <dsp:nvSpPr>
        <dsp:cNvPr id="0" name=""/>
        <dsp:cNvSpPr/>
      </dsp:nvSpPr>
      <dsp:spPr>
        <a:xfrm rot="10800000">
          <a:off x="3898009" y="2685466"/>
          <a:ext cx="2280013" cy="2280013"/>
        </a:xfrm>
        <a:prstGeom prst="pieWedg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Slow Enrollment</a:t>
          </a:r>
        </a:p>
      </dsp:txBody>
      <dsp:txXfrm rot="10800000">
        <a:off x="3898009" y="2685466"/>
        <a:ext cx="1612213" cy="1612213"/>
      </dsp:txXfrm>
    </dsp:sp>
    <dsp:sp modelId="{5E430C61-6763-4A8F-8653-C3426DE776DD}">
      <dsp:nvSpPr>
        <dsp:cNvPr id="0" name=""/>
        <dsp:cNvSpPr/>
      </dsp:nvSpPr>
      <dsp:spPr>
        <a:xfrm rot="16200000">
          <a:off x="1512683" y="2685466"/>
          <a:ext cx="2280013" cy="2280013"/>
        </a:xfrm>
        <a:prstGeom prst="pieWedg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Comm / PR</a:t>
          </a:r>
        </a:p>
      </dsp:txBody>
      <dsp:txXfrm rot="5400000">
        <a:off x="2180483" y="2685466"/>
        <a:ext cx="1612213" cy="1612213"/>
      </dsp:txXfrm>
    </dsp:sp>
    <dsp:sp modelId="{F28189CB-CD5A-44B1-9D5B-30BEC62FA655}">
      <dsp:nvSpPr>
        <dsp:cNvPr id="0" name=""/>
        <dsp:cNvSpPr/>
      </dsp:nvSpPr>
      <dsp:spPr>
        <a:xfrm>
          <a:off x="3451748" y="2158904"/>
          <a:ext cx="787210" cy="684530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F69266-65C0-4ED8-B342-9CF1F22A58DC}">
      <dsp:nvSpPr>
        <dsp:cNvPr id="0" name=""/>
        <dsp:cNvSpPr/>
      </dsp:nvSpPr>
      <dsp:spPr>
        <a:xfrm rot="10800000">
          <a:off x="3451748" y="2422185"/>
          <a:ext cx="787210" cy="684530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9134C-0B5F-4AD3-9D00-D796E797E938}" type="datetimeFigureOut">
              <a:rPr lang="en-US" smtClean="0"/>
              <a:t>9/4/17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B22C7-60D2-44B4-A96D-AD7D40B5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3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5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2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cuts in Medicaid reduce deficit more than tax cuts increase it</a:t>
            </a:r>
          </a:p>
          <a:p>
            <a:r>
              <a:rPr lang="en-US" dirty="0"/>
              <a:t>Not much %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7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94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56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4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8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7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5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changes essential?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0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why are costs higher?  First,</a:t>
            </a:r>
            <a:r>
              <a:rPr lang="en-US" baseline="0" dirty="0"/>
              <a:t> let’s look at what other countries do…</a:t>
            </a:r>
            <a:endParaRPr lang="en-US" dirty="0"/>
          </a:p>
          <a:p>
            <a:r>
              <a:rPr lang="en-US" dirty="0"/>
              <a:t>Is Germany “Single Payer?” </a:t>
            </a:r>
            <a:r>
              <a:rPr lang="en-US" baseline="0" dirty="0"/>
              <a:t> DD: Clarified Germany is a blend of 2 and 3 (added #).  For higher income folks, private options available.</a:t>
            </a:r>
            <a:endParaRPr lang="en-US" dirty="0"/>
          </a:p>
          <a:p>
            <a:r>
              <a:rPr lang="en-US" dirty="0"/>
              <a:t>Not sure I understand this chart.  DD: Helps clarify that there is more than one way to get to universal</a:t>
            </a:r>
            <a:r>
              <a:rPr lang="en-US" baseline="0" dirty="0"/>
              <a:t> coverage used in Europe.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28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2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46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for</a:t>
            </a:r>
            <a:r>
              <a:rPr lang="en-US" baseline="0" dirty="0"/>
              <a:t> lower figures; removed the article citing a much higher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6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BAB7-F3F7-466E-9BE5-6B7BCB166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7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undocumented immigrants is around 11 million total; this estimate is for those under 65</a:t>
            </a:r>
            <a:r>
              <a:rPr lang="en-US" baseline="0" dirty="0"/>
              <a:t> (Non-elderly)</a:t>
            </a:r>
          </a:p>
          <a:p>
            <a:r>
              <a:rPr lang="en-US" baseline="0" dirty="0"/>
              <a:t>ESI offer = Employer sponsored insurance (ESI) offered by employer (but refused)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46% cite cost as a barrier.  Let’s look at that at costs in todays markets.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7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challenges with such high costs is people can’t afford insurance.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4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a key in lower right; altered the bullets to show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B22C7-60D2-44B4-A96D-AD7D40B571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FB7-5207-4279-9FD0-E3720C4A3F24}" type="datetime1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75857"/>
            <a:ext cx="2743200" cy="365125"/>
          </a:xfrm>
        </p:spPr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598B-170E-40FD-8CDE-D818037E5715}" type="datetime1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B642-9A60-4746-AA75-374AC0EED592}" type="datetime1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11B0-6BC6-4917-8CDC-FF5067006D22}" type="datetime1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0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E21-9498-4FB2-A756-6B93E3E786E6}" type="datetime1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B33-7684-4CB2-88C3-7CEE804364CE}" type="datetime1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9133-9FA0-4A5F-89EF-ED8029C49D6E}" type="datetime1">
              <a:rPr lang="en-US" smtClean="0"/>
              <a:t>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7979-A4B6-45E4-8E7C-3707CB695370}" type="datetime1">
              <a:rPr lang="en-US" smtClean="0"/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2737-2177-4610-AE58-4465B9E47B60}" type="datetime1">
              <a:rPr lang="en-US" smtClean="0"/>
              <a:t>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C2EE-5F71-44E6-86CC-4A02C7D53F2E}" type="datetime1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541D-DB71-4C84-A8FA-9BEB3FD0B52B}" type="datetime1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287A-EC1A-496E-A5B0-ABA85F56A196}" type="datetime1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BB27-1542-47B7-80D7-D7DC838C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9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13" y="856032"/>
            <a:ext cx="5109247" cy="1576917"/>
          </a:xfrm>
        </p:spPr>
        <p:txBody>
          <a:bodyPr>
            <a:noAutofit/>
          </a:bodyPr>
          <a:lstStyle/>
          <a:p>
            <a:r>
              <a:rPr lang="en-US" sz="4800" dirty="0"/>
              <a:t>Healthcare Reform:  </a:t>
            </a:r>
            <a:br>
              <a:rPr lang="en-US" sz="4800" dirty="0"/>
            </a:br>
            <a:r>
              <a:rPr lang="en-US" sz="4800" dirty="0"/>
              <a:t>Next Steps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006" y="2967841"/>
            <a:ext cx="5003260" cy="2700668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en-US" sz="7400" dirty="0"/>
              <a:t>David Doney</a:t>
            </a:r>
          </a:p>
          <a:p>
            <a:r>
              <a:rPr lang="en-US" sz="7400" dirty="0"/>
              <a:t>Keith Moens</a:t>
            </a:r>
          </a:p>
          <a:p>
            <a:r>
              <a:rPr lang="en-US" sz="7400" dirty="0"/>
              <a:t>Karl Faulstich </a:t>
            </a:r>
          </a:p>
          <a:p>
            <a:endParaRPr lang="en-US" sz="7400" dirty="0"/>
          </a:p>
          <a:p>
            <a:r>
              <a:rPr lang="en-US" sz="7400" dirty="0"/>
              <a:t>August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373234-48D0-4AAC-ADE5-408EF8BD2044}"/>
              </a:ext>
            </a:extLst>
          </p:cNvPr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B5D8F-F25E-406B-8398-302C8C64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61" y="985845"/>
            <a:ext cx="6175706" cy="4514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739" y="5896419"/>
            <a:ext cx="26479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 Insurance Costs: Employer Market (155m)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3B74A7-B692-4A12-B347-09515D70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ttps://upload.wikimedia.org/wikipedia/commons/9/9a/US_Health_Insurance_Premiums_for_Families_-_1999_to_2014.png">
            <a:extLst>
              <a:ext uri="{FF2B5EF4-FFF2-40B4-BE49-F238E27FC236}">
                <a16:creationId xmlns:a16="http://schemas.microsoft.com/office/drawing/2014/main" xmlns="" id="{241B59F5-F63A-438E-BC3F-9A473D0E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" y="811846"/>
            <a:ext cx="6481763" cy="56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7FB042-6638-4934-AFE2-318DB19DED1C}"/>
              </a:ext>
            </a:extLst>
          </p:cNvPr>
          <p:cNvSpPr txBox="1"/>
          <p:nvPr/>
        </p:nvSpPr>
        <p:spPr>
          <a:xfrm>
            <a:off x="512021" y="6519919"/>
            <a:ext cx="3122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 2017 Economic Report of the 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BE7A9C-E725-4065-BF9B-F47355EFF68B}"/>
              </a:ext>
            </a:extLst>
          </p:cNvPr>
          <p:cNvSpPr txBox="1"/>
          <p:nvPr/>
        </p:nvSpPr>
        <p:spPr>
          <a:xfrm>
            <a:off x="7678955" y="1424763"/>
            <a:ext cx="4133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Health insurance premiums used to go up 5.6% per year; now they go up 3.1% per year.</a:t>
            </a:r>
          </a:p>
          <a:p>
            <a:endParaRPr lang="en-US" sz="2400" dirty="0"/>
          </a:p>
          <a:p>
            <a:r>
              <a:rPr lang="en-US" sz="2400" dirty="0"/>
              <a:t>Total out-of-pocket costs used to go up 5.1% per year; now they go up 2.4%.</a:t>
            </a:r>
          </a:p>
        </p:txBody>
      </p:sp>
    </p:spTree>
    <p:extLst>
      <p:ext uri="{BB962C8B-B14F-4D97-AF65-F5344CB8AC3E}">
        <p14:creationId xmlns:p14="http://schemas.microsoft.com/office/powerpoint/2010/main" val="261194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ACA Subsidies Rise with Premium Costs (12m)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3B74A7-B692-4A12-B347-09515D70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7FB042-6638-4934-AFE2-318DB19DED1C}"/>
              </a:ext>
            </a:extLst>
          </p:cNvPr>
          <p:cNvSpPr txBox="1"/>
          <p:nvPr/>
        </p:nvSpPr>
        <p:spPr>
          <a:xfrm>
            <a:off x="512021" y="6383727"/>
            <a:ext cx="961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 Kaiser Family Foundation - “2017 Premium Changes and Insurer Participation in the ACA’s Health Insurance Marketplaces” (October 2016) and </a:t>
            </a:r>
          </a:p>
          <a:p>
            <a:r>
              <a:rPr lang="en-US" sz="1200" i="1" dirty="0"/>
              <a:t>“Counties at Risk of Having No Insurer in 2018” (June 2017)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066126-81D0-41F4-AFD2-CAA9399D1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4" y="748119"/>
            <a:ext cx="10742677" cy="4942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0C3B78-DED1-4B4E-A155-2ECF5732D11C}"/>
              </a:ext>
            </a:extLst>
          </p:cNvPr>
          <p:cNvSpPr txBox="1"/>
          <p:nvPr/>
        </p:nvSpPr>
        <p:spPr>
          <a:xfrm>
            <a:off x="4011146" y="1335610"/>
            <a:ext cx="654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40-year old non-smoker / $30,000 income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107" y="5768588"/>
            <a:ext cx="11641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/>
              <a:t>8.7 million people (84% of all marketplace enrollees) received premiums subsidies (tax credits) in 2017.</a:t>
            </a:r>
          </a:p>
        </p:txBody>
      </p:sp>
    </p:spTree>
    <p:extLst>
      <p:ext uri="{BB962C8B-B14F-4D97-AF65-F5344CB8AC3E}">
        <p14:creationId xmlns:p14="http://schemas.microsoft.com/office/powerpoint/2010/main" val="50565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294CA3-DBDF-4B2A-A499-459142EB1EC7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Insurer Participation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6D43F7-E4E8-4F90-9D1C-3125FC3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1C95A3-259F-4A12-BDC1-A9035C228231}"/>
              </a:ext>
            </a:extLst>
          </p:cNvPr>
          <p:cNvSpPr txBox="1"/>
          <p:nvPr/>
        </p:nvSpPr>
        <p:spPr>
          <a:xfrm>
            <a:off x="871190" y="6335093"/>
            <a:ext cx="8049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Kaiser Family Foundation:  Counties at Risk of Having No Insurer on the Marketplace (Exchange) in 2018  (August 15, 2017) and</a:t>
            </a:r>
          </a:p>
          <a:p>
            <a:r>
              <a:rPr lang="en-US" sz="1200" dirty="0"/>
              <a:t>Insurer Participation on ACA Marketplaces, 2014-2017 (June 1, 2017)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820" y="836582"/>
            <a:ext cx="618679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No Obamacare Option for 2018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2 out of 3,143 (0.1%) counties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381 persons, vs. 12,215,980 estimated enrollees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r>
              <a:rPr lang="en-US" sz="2200" u="sng" dirty="0"/>
              <a:t>Average Number of Insurers by State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2014  5.0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2015  6.0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2016  5.6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2017  4.3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r>
              <a:rPr lang="en-US" sz="2200" u="sng" dirty="0"/>
              <a:t>Insurer Choices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In 2017, 58% of enrollees had a choice of 3+ insurers, vs. 85% in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5722" y="789817"/>
            <a:ext cx="404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Number of Insurers by County (2017)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292" y="4193493"/>
            <a:ext cx="1857375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84" y="1188860"/>
            <a:ext cx="5023453" cy="2800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81742" y="4134254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21%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1455" y="5218455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21%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26976" y="4945539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276437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294CA3-DBDF-4B2A-A499-459142EB1EC7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CBO: Exchanges are Stable under Current Law (Obamacare)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6D43F7-E4E8-4F90-9D1C-3125FC3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08F2B9-6756-435C-B384-D08F8E303CDB}"/>
              </a:ext>
            </a:extLst>
          </p:cNvPr>
          <p:cNvSpPr txBox="1"/>
          <p:nvPr/>
        </p:nvSpPr>
        <p:spPr>
          <a:xfrm>
            <a:off x="130628" y="799615"/>
            <a:ext cx="1068268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CBO, March 2017: 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“Under current law, most subsidized enrollees purchasing health insurance coverage in the nongroup market [Obamacare exchanges] are largely insulated from increases in premiums because their out-of-pocket payments for premiums are based on a percentage of their income; the government pays the difference.”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“The subsidies to purchase coverage combined with the penalties paid by uninsured people stemming from the individual mandate are anticipated to cause sufficient demand for insurance…</a:t>
            </a:r>
            <a:r>
              <a:rPr lang="en-US" sz="2400" dirty="0">
                <a:solidFill>
                  <a:srgbClr val="C00000"/>
                </a:solidFill>
              </a:rPr>
              <a:t>for the market to be stable.”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1C95A3-259F-4A12-BDC1-A9035C228231}"/>
              </a:ext>
            </a:extLst>
          </p:cNvPr>
          <p:cNvSpPr txBox="1"/>
          <p:nvPr/>
        </p:nvSpPr>
        <p:spPr>
          <a:xfrm>
            <a:off x="978195" y="6476017"/>
            <a:ext cx="389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CBO: “American Health Care Act” (March 13, 2017)</a:t>
            </a:r>
          </a:p>
        </p:txBody>
      </p:sp>
    </p:spTree>
    <p:extLst>
      <p:ext uri="{BB962C8B-B14F-4D97-AF65-F5344CB8AC3E}">
        <p14:creationId xmlns:p14="http://schemas.microsoft.com/office/powerpoint/2010/main" val="327497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Healthcare Reform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165" y="1201271"/>
            <a:ext cx="46655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Current State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Sabotage Efforts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Republican Legislative Proposals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Short-term Fixes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Long-term Fixes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729" y="1902518"/>
            <a:ext cx="9843247" cy="484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052630C-D93E-4CF6-AD1F-E6A05B03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Sabotage Efforts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49E02E6-FF16-4D28-B117-D5EDF82B2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666610"/>
              </p:ext>
            </p:extLst>
          </p:nvPr>
        </p:nvGraphicFramePr>
        <p:xfrm>
          <a:off x="2070538" y="914400"/>
          <a:ext cx="7690707" cy="526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638A46-394C-467C-AEF2-8B462BC1ECD2}"/>
              </a:ext>
            </a:extLst>
          </p:cNvPr>
          <p:cNvSpPr/>
          <p:nvPr/>
        </p:nvSpPr>
        <p:spPr>
          <a:xfrm>
            <a:off x="116140" y="1042972"/>
            <a:ext cx="3765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/>
              <a:t>Limit Medicaid expansion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/>
              <a:t>Limit mandate enforcement (IRS)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Eliminate mandates &amp; premium subsidies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41A308-B5FB-4135-AE50-85035D4F1A18}"/>
              </a:ext>
            </a:extLst>
          </p:cNvPr>
          <p:cNvSpPr/>
          <p:nvPr/>
        </p:nvSpPr>
        <p:spPr>
          <a:xfrm>
            <a:off x="8464442" y="1042972"/>
            <a:ext cx="3537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Threaten cost-sharing reduction subsidies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Eliminate co-op / risk-corridor funding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5345C6-5A5A-4266-8DF6-0888A4C80F43}"/>
              </a:ext>
            </a:extLst>
          </p:cNvPr>
          <p:cNvSpPr/>
          <p:nvPr/>
        </p:nvSpPr>
        <p:spPr>
          <a:xfrm>
            <a:off x="83128" y="3878135"/>
            <a:ext cx="3105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Claim exchange is in a “death spiral”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Negative PR campaign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910252-D5F6-4119-A19E-3D21FA104521}"/>
              </a:ext>
            </a:extLst>
          </p:cNvPr>
          <p:cNvSpPr/>
          <p:nvPr/>
        </p:nvSpPr>
        <p:spPr>
          <a:xfrm>
            <a:off x="8464442" y="3878135"/>
            <a:ext cx="325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Reduce enrollment consulting support &amp; advertising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6D6ABAF-2A03-4B0C-B0D9-4151153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5541F79-9241-41FC-8BF8-4FA61264C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82289"/>
              </p:ext>
            </p:extLst>
          </p:nvPr>
        </p:nvGraphicFramePr>
        <p:xfrm>
          <a:off x="186444" y="6232215"/>
          <a:ext cx="6972821" cy="601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2821">
                  <a:extLst>
                    <a:ext uri="{9D8B030D-6E8A-4147-A177-3AD203B41FA5}">
                      <a16:colId xmlns:a16="http://schemas.microsoft.com/office/drawing/2014/main" xmlns="" val="798813160"/>
                    </a:ext>
                  </a:extLst>
                </a:gridCol>
              </a:tblGrid>
              <a:tr h="31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0" u="none" strike="noStrike" dirty="0">
                          <a:effectLst/>
                        </a:rPr>
                        <a:t>NYT-Thomas Edsall “Killing Obamacare Softly” (July 27, 2017) </a:t>
                      </a:r>
                    </a:p>
                    <a:p>
                      <a:pPr algn="l" fontAlgn="b"/>
                      <a:r>
                        <a:rPr lang="en-US" sz="1200" i="0" u="none" strike="noStrike" dirty="0">
                          <a:effectLst/>
                        </a:rPr>
                        <a:t>NYT-Abbe Gluck “How the GOP Sabotaged Obamacare” (May 25, 2017)</a:t>
                      </a:r>
                    </a:p>
                    <a:p>
                      <a:pPr algn="l" fontAlgn="b"/>
                      <a:r>
                        <a:rPr lang="en-US" sz="1200" i="0" u="none" strike="noStrike" dirty="0">
                          <a:effectLst/>
                        </a:rPr>
                        <a:t>Washington Post-Dana Milbank “The GOP Masterminds behind the Obamacare Sabotage” (March 14, 2017)</a:t>
                      </a:r>
                    </a:p>
                  </a:txBody>
                  <a:tcPr marL="7620" marR="7620" marT="762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651458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7617" y="5691280"/>
            <a:ext cx="2495811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Prior year sabotage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Ongoing sabotage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Failed attempt</a:t>
            </a:r>
          </a:p>
        </p:txBody>
      </p:sp>
    </p:spTree>
    <p:extLst>
      <p:ext uri="{BB962C8B-B14F-4D97-AF65-F5344CB8AC3E}">
        <p14:creationId xmlns:p14="http://schemas.microsoft.com/office/powerpoint/2010/main" val="234580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124" y="799309"/>
            <a:ext cx="4572001" cy="59867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294CA3-DBDF-4B2A-A499-459142EB1EC7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Sabotaging Cost-Sharing Reduction (CSR) Payments (1 of 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6D43F7-E4E8-4F90-9D1C-3125FC3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836" y="6242970"/>
            <a:ext cx="56653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NYT “Trump Threat to Obamacare Would Send Premiums and Deficits Higher”</a:t>
            </a:r>
          </a:p>
          <a:p>
            <a:r>
              <a:rPr lang="en-US" sz="1000" dirty="0"/>
              <a:t>Kaiser Family Foundation “The Effects of Ending the ACA’s Cost Sharing Reduction Payments” (April 2017)</a:t>
            </a:r>
          </a:p>
          <a:p>
            <a:r>
              <a:rPr lang="en-US" sz="1000" dirty="0"/>
              <a:t>CBO “The Effects of Terminating Payments for Cost-Sharing Reductions” (August 2017)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007" y="788483"/>
            <a:ext cx="73832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What are CSR Payments?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Insurers lower cost-sharing (deductibles and co-pays) for lower-income persons in exchange for govt. payments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~6 million people, 57% of all marketplace enrollees, benefit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CBO estimates the cost of these payments at $7 billion in fiscal year 2017, rising to $16 billion by 2027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r>
              <a:rPr lang="en-US" sz="2200" b="1" dirty="0"/>
              <a:t>Sabotage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U.S. House of Representatives sued Dpt. of HHS,  challenging the legality of making the cost-sharing reduction (CSR) payments without an explicit appropriation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A district court judge has ruled in favor of the House; ruling appealed and payments continue month-to-month pending resolution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President Trump has threatened to stop making payments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2390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294CA3-DBDF-4B2A-A499-459142EB1EC7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Sabotaging Cost-Sharing Reduction (CSR) Payments (2 of 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123" y="809037"/>
            <a:ext cx="4533090" cy="59358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6D43F7-E4E8-4F90-9D1C-3125FC3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644" y="1032776"/>
            <a:ext cx="67704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Consequences if CSR Payments Stopped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Insurers would raise silver premiums by about 20-25% (pre-subsidy)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Since premiums go up, subsidies go up…CBO estimates deficit increase of nearly $200B over 10 years (~2%)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Both subsidy per person and number of persons receiving subsidies would rise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Number of uninsured may decline by 1m after 2020, as more would get subsidies (200-400% FPL group)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Exchanges would still be stable / no “death spiral”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653" y="6279151"/>
            <a:ext cx="56653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NYT “Trump Threat to Obamacare Would Send Premiums and Deficits Higher”</a:t>
            </a:r>
          </a:p>
          <a:p>
            <a:r>
              <a:rPr lang="en-US" sz="1000" dirty="0"/>
              <a:t>Kaiser Family Foundation “The Effects of Ending the ACA’s Cost Sharing Reduction Payments” (April 2017)</a:t>
            </a:r>
          </a:p>
          <a:p>
            <a:r>
              <a:rPr lang="en-US" sz="1000" dirty="0"/>
              <a:t>CBO “The Effects of Terminating Payments for Cost-Sharing Reductions” (August 2017)</a:t>
            </a:r>
          </a:p>
        </p:txBody>
      </p:sp>
    </p:spTree>
    <p:extLst>
      <p:ext uri="{BB962C8B-B14F-4D97-AF65-F5344CB8AC3E}">
        <p14:creationId xmlns:p14="http://schemas.microsoft.com/office/powerpoint/2010/main" val="115376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294CA3-DBDF-4B2A-A499-459142EB1EC7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Sabotaging the ACA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6D43F7-E4E8-4F90-9D1C-3125FC3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5541F79-9241-41FC-8BF8-4FA61264C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23510"/>
              </p:ext>
            </p:extLst>
          </p:nvPr>
        </p:nvGraphicFramePr>
        <p:xfrm>
          <a:off x="823506" y="6503044"/>
          <a:ext cx="4001476" cy="31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1476">
                  <a:extLst>
                    <a:ext uri="{9D8B030D-6E8A-4147-A177-3AD203B41FA5}">
                      <a16:colId xmlns:a16="http://schemas.microsoft.com/office/drawing/2014/main" xmlns="" val="798813160"/>
                    </a:ext>
                  </a:extLst>
                </a:gridCol>
              </a:tblGrid>
              <a:tr h="31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NYT-Thomas Edsall “Killing Obamacare Softly” (July 27, 2017) </a:t>
                      </a:r>
                    </a:p>
                  </a:txBody>
                  <a:tcPr marL="7620" marR="7620" marT="762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65145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AC396D-240E-478B-B95F-2DD56AD8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9" y="805303"/>
            <a:ext cx="5734353" cy="5753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CF9722-5AF1-4366-8487-348B73103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55" y="882298"/>
            <a:ext cx="5781675" cy="2228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839DDE-8CA3-40A5-BEE6-A902B7395368}"/>
              </a:ext>
            </a:extLst>
          </p:cNvPr>
          <p:cNvSpPr txBox="1"/>
          <p:nvPr/>
        </p:nvSpPr>
        <p:spPr>
          <a:xfrm>
            <a:off x="8652602" y="2283533"/>
            <a:ext cx="327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Tom Price is the Secretary of HHS!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EE3348-AD2A-47E8-A83B-13A28D30B285}"/>
              </a:ext>
            </a:extLst>
          </p:cNvPr>
          <p:cNvGrpSpPr/>
          <p:nvPr/>
        </p:nvGrpSpPr>
        <p:grpSpPr>
          <a:xfrm>
            <a:off x="6170439" y="3321104"/>
            <a:ext cx="5759291" cy="3030539"/>
            <a:chOff x="7053236" y="693288"/>
            <a:chExt cx="4964325" cy="257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3DF977F-C175-4534-B1D1-E2D022141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3236" y="693288"/>
              <a:ext cx="4964325" cy="25724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F61D2FA-BC03-4159-9467-525D196B5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67800" y="2217501"/>
              <a:ext cx="1208107" cy="104821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E34695-7806-4AF2-BA3D-55301C7BEFA5}"/>
              </a:ext>
            </a:extLst>
          </p:cNvPr>
          <p:cNvSpPr txBox="1"/>
          <p:nvPr/>
        </p:nvSpPr>
        <p:spPr>
          <a:xfrm>
            <a:off x="6096000" y="6554135"/>
            <a:ext cx="5764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Politifact: Donald Trump’s Mostly False Tweet About Obamacare Dropouts (June 14, 2017)</a:t>
            </a:r>
          </a:p>
        </p:txBody>
      </p:sp>
    </p:spTree>
    <p:extLst>
      <p:ext uri="{BB962C8B-B14F-4D97-AF65-F5344CB8AC3E}">
        <p14:creationId xmlns:p14="http://schemas.microsoft.com/office/powerpoint/2010/main" val="252318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294CA3-DBDF-4B2A-A499-459142EB1EC7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Opinion &amp; Polling:  You Sabotage It, You Own It (?)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6D43F7-E4E8-4F90-9D1C-3125FC3F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5541F79-9241-41FC-8BF8-4FA61264C832}"/>
              </a:ext>
            </a:extLst>
          </p:cNvPr>
          <p:cNvGraphicFramePr>
            <a:graphicFrameLocks noGrp="1"/>
          </p:cNvGraphicFramePr>
          <p:nvPr/>
        </p:nvGraphicFramePr>
        <p:xfrm>
          <a:off x="6979140" y="6475857"/>
          <a:ext cx="4001476" cy="31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1476">
                  <a:extLst>
                    <a:ext uri="{9D8B030D-6E8A-4147-A177-3AD203B41FA5}">
                      <a16:colId xmlns:a16="http://schemas.microsoft.com/office/drawing/2014/main" xmlns="" val="798813160"/>
                    </a:ext>
                  </a:extLst>
                </a:gridCol>
              </a:tblGrid>
              <a:tr h="31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NYT-Thomas Edsall “Killing Obamacare Softly” (July 27, 2017) </a:t>
                      </a:r>
                    </a:p>
                  </a:txBody>
                  <a:tcPr marL="7620" marR="7620" marT="762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65145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81923E-8A59-4419-8BAC-A6B191DF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3" y="1219200"/>
            <a:ext cx="6166338" cy="4703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C1E7C8-99CD-47FA-A802-E3D1EAF74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5" y="1262334"/>
            <a:ext cx="5525477" cy="4889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CADCD0-9085-4DBC-B6B8-C307CD05C30D}"/>
              </a:ext>
            </a:extLst>
          </p:cNvPr>
          <p:cNvSpPr txBox="1"/>
          <p:nvPr/>
        </p:nvSpPr>
        <p:spPr>
          <a:xfrm>
            <a:off x="312616" y="893002"/>
            <a:ext cx="127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NYT, Edsall:</a:t>
            </a:r>
          </a:p>
        </p:txBody>
      </p:sp>
    </p:spTree>
    <p:extLst>
      <p:ext uri="{BB962C8B-B14F-4D97-AF65-F5344CB8AC3E}">
        <p14:creationId xmlns:p14="http://schemas.microsoft.com/office/powerpoint/2010/main" val="310306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Healthcare Reform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165" y="1201271"/>
            <a:ext cx="46655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Current State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Sabotage Efforts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Republican Legislative Proposals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Short-term Fixes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Long-term Fixes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729" y="1200764"/>
            <a:ext cx="9843247" cy="484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052630C-D93E-4CF6-AD1F-E6A05B03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4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Healthcare Reform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165" y="1201271"/>
            <a:ext cx="46655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Current State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Sabotage Efforts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Republican Legislative Proposals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Short-term Fixes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Long-term Fixes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729" y="2646798"/>
            <a:ext cx="9843247" cy="484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052630C-D93E-4CF6-AD1F-E6A05B03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2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524626"/>
            <a:ext cx="2743200" cy="365125"/>
          </a:xfrm>
        </p:spPr>
        <p:txBody>
          <a:bodyPr/>
          <a:lstStyle/>
          <a:p>
            <a:fld id="{26F259EA-5B25-477E-B9B4-086386E82550}" type="slidenum">
              <a:rPr lang="en-US" smtClean="0"/>
              <a:t>21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Republican Proposals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181940E-CF18-41BD-B176-4EFC62371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35791"/>
              </p:ext>
            </p:extLst>
          </p:nvPr>
        </p:nvGraphicFramePr>
        <p:xfrm>
          <a:off x="217416" y="764910"/>
          <a:ext cx="1163087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580">
                  <a:extLst>
                    <a:ext uri="{9D8B030D-6E8A-4147-A177-3AD203B41FA5}">
                      <a16:colId xmlns:a16="http://schemas.microsoft.com/office/drawing/2014/main" xmlns="" val="458159111"/>
                    </a:ext>
                  </a:extLst>
                </a:gridCol>
                <a:gridCol w="2044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4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81141">
                  <a:extLst>
                    <a:ext uri="{9D8B030D-6E8A-4147-A177-3AD203B41FA5}">
                      <a16:colId xmlns:a16="http://schemas.microsoft.com/office/drawing/2014/main" xmlns="" val="3366045481"/>
                    </a:ext>
                  </a:extLst>
                </a:gridCol>
                <a:gridCol w="1877437">
                  <a:extLst>
                    <a:ext uri="{9D8B030D-6E8A-4147-A177-3AD203B41FA5}">
                      <a16:colId xmlns:a16="http://schemas.microsoft.com/office/drawing/2014/main" xmlns="" val="1881494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Increase in Uninsured (millions)</a:t>
                      </a:r>
                    </a:p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Increase in Uninsured (millions)</a:t>
                      </a:r>
                    </a:p>
                    <a:p>
                      <a:pPr algn="ctr"/>
                      <a:r>
                        <a:rPr lang="en-US" sz="24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Debt Reduction </a:t>
                      </a:r>
                    </a:p>
                    <a:p>
                      <a:pPr algn="ctr"/>
                      <a:r>
                        <a:rPr lang="en-US" sz="2400" dirty="0"/>
                        <a:t>$ Billions</a:t>
                      </a:r>
                    </a:p>
                    <a:p>
                      <a:pPr algn="ctr"/>
                      <a:r>
                        <a:rPr lang="en-US" sz="2400" dirty="0"/>
                        <a:t>(10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Deficit </a:t>
                      </a:r>
                    </a:p>
                    <a:p>
                      <a:pPr algn="ctr"/>
                      <a:r>
                        <a:rPr lang="en-US" sz="2400" dirty="0"/>
                        <a:t>Reduction %</a:t>
                      </a:r>
                    </a:p>
                    <a:p>
                      <a:pPr algn="ctr"/>
                      <a:r>
                        <a:rPr lang="en-US" sz="2400" dirty="0"/>
                        <a:t>(10 years)*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040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AHCA (House)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9677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BCRA (Senate)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346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ORRA (Senate Partial Repeal)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29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HCFA (Senate</a:t>
                      </a:r>
                    </a:p>
                    <a:p>
                      <a:r>
                        <a:rPr lang="en-US" sz="2400" dirty="0"/>
                        <a:t>Skinny Repeal)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322244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6B944C-B9E7-4D33-AC68-47017EC80D2C}"/>
              </a:ext>
            </a:extLst>
          </p:cNvPr>
          <p:cNvSpPr txBox="1"/>
          <p:nvPr/>
        </p:nvSpPr>
        <p:spPr>
          <a:xfrm>
            <a:off x="603115" y="6116956"/>
            <a:ext cx="630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 CBO reports for the legislation indicated.</a:t>
            </a:r>
          </a:p>
          <a:p>
            <a:r>
              <a:rPr lang="en-US" sz="1200" dirty="0"/>
              <a:t>*CBO January 2017 baseline includes $9,426 billion in total debt (sum of deficits) over 10 years.  This is the denominator in the deficit reduction % equation.  Note this is not % GDP.</a:t>
            </a:r>
          </a:p>
        </p:txBody>
      </p:sp>
    </p:spTree>
    <p:extLst>
      <p:ext uri="{BB962C8B-B14F-4D97-AF65-F5344CB8AC3E}">
        <p14:creationId xmlns:p14="http://schemas.microsoft.com/office/powerpoint/2010/main" val="121592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Healthcare Reform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165" y="1201271"/>
            <a:ext cx="46655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Current State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Sabotage Efforts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Republican Legislative Proposals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Short-term Fixes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Long-term Fixes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729" y="3391070"/>
            <a:ext cx="9843247" cy="484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052630C-D93E-4CF6-AD1F-E6A05B03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Expand Medicaid in Remaining 19 States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6D6ABAF-2A03-4B0C-B0D9-4151153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23</a:t>
            </a:fld>
            <a:endParaRPr lang="en-US" dirty="0"/>
          </a:p>
        </p:txBody>
      </p:sp>
      <p:pic>
        <p:nvPicPr>
          <p:cNvPr id="1026" name="Picture 2" descr="https://cdn.vox-cdn.com/thumbor/1oj_m35VUn8rmCe0q4ECsPKMmtk=/800x0/filters:no_upscale()/cdn.vox-cdn.com/uploads/chorus_asset/file/8772063/current_status_of_the_medicaid_expansion_decisions_healthreform__1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3" y="830220"/>
            <a:ext cx="7530931" cy="56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95745" y="1254867"/>
            <a:ext cx="4698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31 states plus DC have adopted the Medicaid expansion, covering 11m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19 states have not; estimated 4.5m could gain coverage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219" y="6563983"/>
            <a:ext cx="676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VOX – Sarah Kliff - There are 28 million uninsured under Obamacare. Here’s who they are. (June 29,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3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Expanding Medicaid to Remaining 19 States Could Cover 4.5 Million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6D6ABAF-2A03-4B0C-B0D9-4151153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2" y="1597263"/>
            <a:ext cx="5920732" cy="417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389" y="1597263"/>
            <a:ext cx="5444996" cy="4192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9651" y="6531276"/>
            <a:ext cx="800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Kaiser Family Foundation: “The Coverage Gap: Uninsured Poor Adults in States that Do Not Expand Medicaid” (October 2016)</a:t>
            </a:r>
          </a:p>
        </p:txBody>
      </p:sp>
    </p:spTree>
    <p:extLst>
      <p:ext uri="{BB962C8B-B14F-4D97-AF65-F5344CB8AC3E}">
        <p14:creationId xmlns:p14="http://schemas.microsoft.com/office/powerpoint/2010/main" val="392987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Bi-Partisan House “Problem Solvers” Proposals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6D6ABAF-2A03-4B0C-B0D9-4151153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36BFFE-A039-4570-A82C-8E2262A29A0B}"/>
              </a:ext>
            </a:extLst>
          </p:cNvPr>
          <p:cNvSpPr txBox="1"/>
          <p:nvPr/>
        </p:nvSpPr>
        <p:spPr>
          <a:xfrm>
            <a:off x="430565" y="1092803"/>
            <a:ext cx="1147609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the cost-sharing reduction (CSR) payments to insurers ($8B)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Dedicated </a:t>
            </a:r>
            <a:r>
              <a:rPr lang="en-US" sz="2400" i="1" dirty="0"/>
              <a:t>stability fund</a:t>
            </a:r>
            <a:r>
              <a:rPr lang="en-US" sz="2400" dirty="0"/>
              <a:t> for states to lower premiums and limit insurer losses by covering their most expensive patients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Exempt more small businesses from the employer mandate; lift requirement to provide insurance or pay a tax to 500 employees vs. 50 today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Repeal the Medical Device Tax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 guidelines for insurers to sell across state lines (ACA technically allows already).  Major hurdle is setting up networks spanning multiple states.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94772" y="6310481"/>
            <a:ext cx="8850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Note:  The caucus is 40 members of the House, both Democrat and Republican, co-chaired by Tom Reed (R-NY) and Josh Gottheimer (D-NJ)</a:t>
            </a:r>
          </a:p>
          <a:p>
            <a:r>
              <a:rPr lang="en-US" sz="1200" dirty="0"/>
              <a:t>Source:  VOX – Jeff Stein – The new bipartisan House proposal to fix Obamacare, explained (July 31, 2017)</a:t>
            </a:r>
          </a:p>
        </p:txBody>
      </p:sp>
    </p:spTree>
    <p:extLst>
      <p:ext uri="{BB962C8B-B14F-4D97-AF65-F5344CB8AC3E}">
        <p14:creationId xmlns:p14="http://schemas.microsoft.com/office/powerpoint/2010/main" val="395923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Other Ideas for Strengthening ACA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6D6ABAF-2A03-4B0C-B0D9-4151153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36BFFE-A039-4570-A82C-8E2262A29A0B}"/>
              </a:ext>
            </a:extLst>
          </p:cNvPr>
          <p:cNvSpPr txBox="1"/>
          <p:nvPr/>
        </p:nvSpPr>
        <p:spPr>
          <a:xfrm>
            <a:off x="366768" y="936931"/>
            <a:ext cx="11476090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Expand Medicaid to in remaining 19 states (state-level decision)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Increase subsidies (currently ~$40B/year for 10 million persons)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Expand subsidies above 400% of poverty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Fund risk corridors / re-insurance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Public option (Medicaid?) on exchanges (where few insurers or to assist persons with variable low-income)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Enforce mandates (both employer and individual)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Aggressive ACA enrollment support programs (advertising, assistance)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Employer subsidies for hiring persons over 50, to address discrimination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933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Healthcare Reform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165" y="1201271"/>
            <a:ext cx="46655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Current State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Sabotage Efforts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Republican Legislative Proposals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Short-term Fixes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Long-term Fixes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729" y="4103457"/>
            <a:ext cx="9843247" cy="484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052630C-D93E-4CF6-AD1F-E6A05B03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8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Healthcare Impact on Federal Budget: “Unsustainable”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4F9632-0A98-4F08-9C03-236EC17A1320}"/>
              </a:ext>
            </a:extLst>
          </p:cNvPr>
          <p:cNvSpPr txBox="1"/>
          <p:nvPr/>
        </p:nvSpPr>
        <p:spPr>
          <a:xfrm>
            <a:off x="8347217" y="1120822"/>
            <a:ext cx="37037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Costs for major healthcare programs will go up by 4.6% GDP over the next 30 years.</a:t>
            </a:r>
          </a:p>
          <a:p>
            <a:endParaRPr lang="en-US" sz="2000" dirty="0"/>
          </a:p>
          <a:p>
            <a:r>
              <a:rPr lang="en-US" sz="2000" dirty="0"/>
              <a:t>Historically, the budget deficit is about 3% GDP.</a:t>
            </a:r>
          </a:p>
          <a:p>
            <a:endParaRPr lang="en-US" sz="2000" dirty="0"/>
          </a:p>
          <a:p>
            <a:r>
              <a:rPr lang="en-US" sz="2000" dirty="0"/>
              <a:t>“Excess cost growth” represents the extent to which the growth rate of healthcare spending per capita exceeds the growth rate of potential GDP per capita.”</a:t>
            </a:r>
          </a:p>
          <a:p>
            <a:endParaRPr lang="en-US" sz="2000" dirty="0"/>
          </a:p>
          <a:p>
            <a:r>
              <a:rPr lang="en-US" sz="2000" dirty="0"/>
              <a:t>2.8% GDP of the 4.6% GDP increase from 2017-2047 is due to excess cost growth.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81F5BD-6D4A-479D-BCD4-D1497A354178}"/>
              </a:ext>
            </a:extLst>
          </p:cNvPr>
          <p:cNvSpPr txBox="1"/>
          <p:nvPr/>
        </p:nvSpPr>
        <p:spPr>
          <a:xfrm>
            <a:off x="206086" y="6541226"/>
            <a:ext cx="4130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CBO Long Term Budget Outlook (March 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095C98-7D19-4E5B-83D2-282C3F5A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883804"/>
            <a:ext cx="7914154" cy="5600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F66A43-4CE1-44F9-BA15-D95C04FA58A8}"/>
              </a:ext>
            </a:extLst>
          </p:cNvPr>
          <p:cNvSpPr/>
          <p:nvPr/>
        </p:nvSpPr>
        <p:spPr>
          <a:xfrm>
            <a:off x="3666836" y="3620656"/>
            <a:ext cx="1072805" cy="119149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3E41655-BCA1-4558-B0FE-2533AAB7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U.S. Healthcare Costs are High Relative to Other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F2B0E4-432E-4C4A-A7BA-06A6DF872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85" y="966689"/>
            <a:ext cx="11556035" cy="5174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9406A6-E8F7-4F4D-B160-03C11B6D8832}"/>
              </a:ext>
            </a:extLst>
          </p:cNvPr>
          <p:cNvSpPr txBox="1"/>
          <p:nvPr/>
        </p:nvSpPr>
        <p:spPr>
          <a:xfrm>
            <a:off x="378692" y="6343274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OECD Health Statistics 2016</a:t>
            </a:r>
          </a:p>
          <a:p>
            <a:r>
              <a:rPr lang="en-US" sz="1200" dirty="0"/>
              <a:t>http://stats.oecd.org/Index.aspx?DataSetCode=SHA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3A96C88-714D-487A-9A74-ED8AA4DE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9252F3-F652-481C-B898-0FE5A39BC665}"/>
              </a:ext>
            </a:extLst>
          </p:cNvPr>
          <p:cNvSpPr txBox="1"/>
          <p:nvPr/>
        </p:nvSpPr>
        <p:spPr>
          <a:xfrm>
            <a:off x="7400260" y="1737655"/>
            <a:ext cx="4791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U.S. spends about 5% GDP more than the next most expensive country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Gap is $1 trillion per year or $3,000/person</a:t>
            </a:r>
          </a:p>
        </p:txBody>
      </p:sp>
    </p:spTree>
    <p:extLst>
      <p:ext uri="{BB962C8B-B14F-4D97-AF65-F5344CB8AC3E}">
        <p14:creationId xmlns:p14="http://schemas.microsoft.com/office/powerpoint/2010/main" val="172190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524626"/>
            <a:ext cx="2743200" cy="365125"/>
          </a:xfrm>
        </p:spPr>
        <p:txBody>
          <a:bodyPr/>
          <a:lstStyle/>
          <a:p>
            <a:fld id="{26F259EA-5B25-477E-B9B4-086386E82550}" type="slidenum">
              <a:rPr lang="en-US" smtClean="0"/>
              <a:t>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ACA Has Significantly Reduced the Uninsured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290D90-0581-41FD-A327-B06A3144DA8D}"/>
              </a:ext>
            </a:extLst>
          </p:cNvPr>
          <p:cNvSpPr txBox="1"/>
          <p:nvPr/>
        </p:nvSpPr>
        <p:spPr>
          <a:xfrm>
            <a:off x="8173131" y="1003912"/>
            <a:ext cx="331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Uninsured Under Age 65 </a:t>
            </a:r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BC59886-A0B4-42B0-9D7E-B88B96AA132D}"/>
              </a:ext>
            </a:extLst>
          </p:cNvPr>
          <p:cNvGrpSpPr/>
          <p:nvPr/>
        </p:nvGrpSpPr>
        <p:grpSpPr>
          <a:xfrm>
            <a:off x="138218" y="705220"/>
            <a:ext cx="7227536" cy="6046454"/>
            <a:chOff x="62244" y="694587"/>
            <a:chExt cx="7344494" cy="613781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1CF270E-5E79-4B77-9E99-EBBB8394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44" y="694587"/>
              <a:ext cx="7344494" cy="613781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76670" y="6370737"/>
              <a:ext cx="55762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Source: CDC FastStats / 2016 National health Interview Survey (May 2017)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BFC45F9-E638-4752-B5CA-C7E8667F3CBF}"/>
                </a:ext>
              </a:extLst>
            </p:cNvPr>
            <p:cNvSpPr txBox="1"/>
            <p:nvPr/>
          </p:nvSpPr>
          <p:spPr>
            <a:xfrm>
              <a:off x="4547810" y="2183107"/>
              <a:ext cx="8851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17.3%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B0BB5F7-0722-470F-8664-B23F643B5560}"/>
                </a:ext>
              </a:extLst>
            </p:cNvPr>
            <p:cNvSpPr txBox="1"/>
            <p:nvPr/>
          </p:nvSpPr>
          <p:spPr>
            <a:xfrm>
              <a:off x="6664227" y="3638395"/>
              <a:ext cx="7425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9.0%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38B8110-4038-4F07-95BE-D346E26A9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3484"/>
              </p:ext>
            </p:extLst>
          </p:nvPr>
        </p:nvGraphicFramePr>
        <p:xfrm>
          <a:off x="7442791" y="1515140"/>
          <a:ext cx="4719436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8003">
                  <a:extLst>
                    <a:ext uri="{9D8B030D-6E8A-4147-A177-3AD203B41FA5}">
                      <a16:colId xmlns:a16="http://schemas.microsoft.com/office/drawing/2014/main" xmlns="" val="1339463614"/>
                    </a:ext>
                  </a:extLst>
                </a:gridCol>
                <a:gridCol w="973811">
                  <a:extLst>
                    <a:ext uri="{9D8B030D-6E8A-4147-A177-3AD203B41FA5}">
                      <a16:colId xmlns:a16="http://schemas.microsoft.com/office/drawing/2014/main" xmlns="" val="2902959621"/>
                    </a:ext>
                  </a:extLst>
                </a:gridCol>
                <a:gridCol w="973811">
                  <a:extLst>
                    <a:ext uri="{9D8B030D-6E8A-4147-A177-3AD203B41FA5}">
                      <a16:colId xmlns:a16="http://schemas.microsoft.com/office/drawing/2014/main" xmlns="" val="3257485454"/>
                    </a:ext>
                  </a:extLst>
                </a:gridCol>
                <a:gridCol w="973811">
                  <a:extLst>
                    <a:ext uri="{9D8B030D-6E8A-4147-A177-3AD203B41FA5}">
                      <a16:colId xmlns:a16="http://schemas.microsoft.com/office/drawing/2014/main" xmlns="" val="2319945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55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% Uninsured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637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Uninsured</a:t>
                      </a:r>
                    </a:p>
                    <a:p>
                      <a:pPr algn="ctr"/>
                      <a:r>
                        <a:rPr lang="en-US" sz="2400" dirty="0"/>
                        <a:t>(millions)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75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63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Three Models of European Coverage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3A96C88-714D-487A-9A74-ED8AA4DE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026E217-DB8B-48C4-BFD3-D8CB90792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14723"/>
              </p:ext>
            </p:extLst>
          </p:nvPr>
        </p:nvGraphicFramePr>
        <p:xfrm>
          <a:off x="109417" y="788929"/>
          <a:ext cx="11941908" cy="567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906">
                  <a:extLst>
                    <a:ext uri="{9D8B030D-6E8A-4147-A177-3AD203B41FA5}">
                      <a16:colId xmlns:a16="http://schemas.microsoft.com/office/drawing/2014/main" xmlns="" val="1741718011"/>
                    </a:ext>
                  </a:extLst>
                </a:gridCol>
                <a:gridCol w="3773470">
                  <a:extLst>
                    <a:ext uri="{9D8B030D-6E8A-4147-A177-3AD203B41FA5}">
                      <a16:colId xmlns:a16="http://schemas.microsoft.com/office/drawing/2014/main" xmlns="" val="2178239874"/>
                    </a:ext>
                  </a:extLst>
                </a:gridCol>
                <a:gridCol w="2921182">
                  <a:extLst>
                    <a:ext uri="{9D8B030D-6E8A-4147-A177-3AD203B41FA5}">
                      <a16:colId xmlns:a16="http://schemas.microsoft.com/office/drawing/2014/main" xmlns="" val="26379453"/>
                    </a:ext>
                  </a:extLst>
                </a:gridCol>
                <a:gridCol w="2957350">
                  <a:extLst>
                    <a:ext uri="{9D8B030D-6E8A-4147-A177-3AD203B41FA5}">
                      <a16:colId xmlns:a16="http://schemas.microsoft.com/office/drawing/2014/main" xmlns="" val="2309601093"/>
                    </a:ext>
                  </a:extLst>
                </a:gridCol>
              </a:tblGrid>
              <a:tr h="9680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 Govt. Insurance Plan, </a:t>
                      </a:r>
                    </a:p>
                    <a:p>
                      <a:pPr algn="ctr"/>
                      <a:r>
                        <a:rPr lang="en-US" sz="2000" dirty="0"/>
                        <a:t>Public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 Govt.  Insurance Plan,  </a:t>
                      </a:r>
                    </a:p>
                    <a:p>
                      <a:pPr algn="ctr"/>
                      <a:r>
                        <a:rPr lang="en-US" sz="2000" dirty="0"/>
                        <a:t>Private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 Regulated </a:t>
                      </a:r>
                    </a:p>
                    <a:p>
                      <a:pPr algn="ctr"/>
                      <a:r>
                        <a:rPr lang="en-US" sz="2000" dirty="0"/>
                        <a:t>Private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218466"/>
                  </a:ext>
                </a:extLst>
              </a:tr>
              <a:tr h="381343">
                <a:tc>
                  <a:txBody>
                    <a:bodyPr/>
                    <a:lstStyle/>
                    <a:p>
                      <a:r>
                        <a:rPr lang="en-US" sz="2000" dirty="0"/>
                        <a:t>U.S. Analogy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Veterans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Medicare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Private Insurance 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4110394"/>
                  </a:ext>
                </a:extLst>
              </a:tr>
              <a:tr h="381343">
                <a:tc>
                  <a:txBody>
                    <a:bodyPr/>
                    <a:lstStyle/>
                    <a:p>
                      <a:r>
                        <a:rPr lang="en-US" sz="2000" dirty="0"/>
                        <a:t>Single Payer?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874179"/>
                  </a:ext>
                </a:extLst>
              </a:tr>
              <a:tr h="801441">
                <a:tc>
                  <a:txBody>
                    <a:bodyPr/>
                    <a:lstStyle/>
                    <a:p>
                      <a:r>
                        <a:rPr lang="en-US" sz="2000" dirty="0"/>
                        <a:t>Government provides insurance?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Private </a:t>
                      </a:r>
                    </a:p>
                    <a:p>
                      <a:pPr algn="ctr"/>
                      <a:r>
                        <a:rPr lang="en-US" sz="2000" dirty="0"/>
                        <a:t>(More Subsidies)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6231588"/>
                  </a:ext>
                </a:extLst>
              </a:tr>
              <a:tr h="560247">
                <a:tc>
                  <a:txBody>
                    <a:bodyPr/>
                    <a:lstStyle/>
                    <a:p>
                      <a:r>
                        <a:rPr lang="en-US" sz="2000" dirty="0"/>
                        <a:t>Doctors’ 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6701764"/>
                  </a:ext>
                </a:extLst>
              </a:tr>
              <a:tr h="674684">
                <a:tc>
                  <a:txBody>
                    <a:bodyPr/>
                    <a:lstStyle/>
                    <a:p>
                      <a:r>
                        <a:rPr lang="en-US" sz="2000" dirty="0"/>
                        <a:t>Hospital mgmt.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7985231"/>
                  </a:ext>
                </a:extLst>
              </a:tr>
              <a:tr h="674684">
                <a:tc>
                  <a:txBody>
                    <a:bodyPr/>
                    <a:lstStyle/>
                    <a:p>
                      <a:r>
                        <a:rPr lang="en-US" sz="2000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Government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Private</a:t>
                      </a:r>
                    </a:p>
                    <a:p>
                      <a:pPr algn="ctr"/>
                      <a:r>
                        <a:rPr lang="en-US" sz="2000" dirty="0"/>
                        <a:t>(Stronger mandate)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201332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r>
                        <a:rPr lang="en-US" sz="2000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Britain, Italy, Spain, 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Canada, France</a:t>
                      </a:r>
                    </a:p>
                    <a:p>
                      <a:pPr algn="ctr"/>
                      <a:r>
                        <a:rPr lang="en-US" sz="2000" dirty="0"/>
                        <a:t>Germany*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Netherlands</a:t>
                      </a:r>
                    </a:p>
                    <a:p>
                      <a:pPr algn="ctr"/>
                      <a:r>
                        <a:rPr lang="en-US" sz="2000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5956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9406A6-E8F7-4F4D-B160-03C11B6D8832}"/>
              </a:ext>
            </a:extLst>
          </p:cNvPr>
          <p:cNvSpPr txBox="1"/>
          <p:nvPr/>
        </p:nvSpPr>
        <p:spPr>
          <a:xfrm>
            <a:off x="488107" y="6552278"/>
            <a:ext cx="6379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The Economist “The fix for American health care can be found in Europe” (August 14, 2017)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0026" y="6436945"/>
            <a:ext cx="289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*Germany is a blend of 2 &amp; 3</a:t>
            </a:r>
          </a:p>
        </p:txBody>
      </p:sp>
    </p:spTree>
    <p:extLst>
      <p:ext uri="{BB962C8B-B14F-4D97-AF65-F5344CB8AC3E}">
        <p14:creationId xmlns:p14="http://schemas.microsoft.com/office/powerpoint/2010/main" val="179373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Many Reasons Why U.S. Costs Are Higher vs. Other Countries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49E02E6-FF16-4D28-B117-D5EDF82B2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230963"/>
              </p:ext>
            </p:extLst>
          </p:nvPr>
        </p:nvGraphicFramePr>
        <p:xfrm>
          <a:off x="2070538" y="914400"/>
          <a:ext cx="7690707" cy="526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638A46-394C-467C-AEF2-8B462BC1ECD2}"/>
              </a:ext>
            </a:extLst>
          </p:cNvPr>
          <p:cNvSpPr/>
          <p:nvPr/>
        </p:nvSpPr>
        <p:spPr>
          <a:xfrm>
            <a:off x="83128" y="791400"/>
            <a:ext cx="3306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Obesity and related chronic conditions</a:t>
            </a:r>
            <a:endParaRPr lang="en-US" sz="2000" dirty="0">
              <a:solidFill>
                <a:srgbClr val="C00000"/>
              </a:solidFill>
            </a:endParaRP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Fee for service vs. outcome, resulting in over-utilization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Higher compensation of Medical professionals vs. other countries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Shortage of doctors and nurses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41A308-B5FB-4135-AE50-85035D4F1A18}"/>
              </a:ext>
            </a:extLst>
          </p:cNvPr>
          <p:cNvSpPr/>
          <p:nvPr/>
        </p:nvSpPr>
        <p:spPr>
          <a:xfrm>
            <a:off x="8464442" y="1166383"/>
            <a:ext cx="35375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Tolerance for rationing by price vs. government-mandated inclusion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Expectations for heroic intervention at end-of-life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High cost concentration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Higher per-capita income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5345C6-5A5A-4266-8DF6-0888A4C80F43}"/>
              </a:ext>
            </a:extLst>
          </p:cNvPr>
          <p:cNvSpPr/>
          <p:nvPr/>
        </p:nvSpPr>
        <p:spPr>
          <a:xfrm>
            <a:off x="83128" y="3950626"/>
            <a:ext cx="29741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Private insurance overhead &amp; profits</a:t>
            </a:r>
            <a:endParaRPr lang="en-US" sz="2000" dirty="0">
              <a:solidFill>
                <a:srgbClr val="C00000"/>
              </a:solidFill>
            </a:endParaRP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Number and use of MRI machines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Decentralized payment and delivery IT systems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Process variation; significant delivery cost differences by region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910252-D5F6-4119-A19E-3D21FA104521}"/>
              </a:ext>
            </a:extLst>
          </p:cNvPr>
          <p:cNvSpPr/>
          <p:nvPr/>
        </p:nvSpPr>
        <p:spPr>
          <a:xfrm>
            <a:off x="8464442" y="3878135"/>
            <a:ext cx="3251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Tax exemption / subsidy for employer-based healthcare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en-US" sz="2000" dirty="0"/>
              <a:t>No Medicare budget limits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Medicare fraud</a:t>
            </a:r>
            <a:endParaRPr lang="en-US" sz="2000" dirty="0">
              <a:solidFill>
                <a:srgbClr val="C00000"/>
              </a:solidFill>
            </a:endParaRP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Defensive medicine / Tort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en-US" sz="2000" dirty="0"/>
              <a:t>Higher Pharma costs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6D6ABAF-2A03-4B0C-B0D9-4151153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7CD436-82E3-44F1-B735-AB529E8A1DC4}"/>
              </a:ext>
            </a:extLst>
          </p:cNvPr>
          <p:cNvSpPr txBox="1"/>
          <p:nvPr/>
        </p:nvSpPr>
        <p:spPr>
          <a:xfrm>
            <a:off x="4163439" y="6195171"/>
            <a:ext cx="747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PBS:  “Why does healthcare cost so much in America?  Ask Harvard’s David Cutler” (November 2013)</a:t>
            </a:r>
          </a:p>
          <a:p>
            <a:r>
              <a:rPr lang="en-US" sz="1200" dirty="0"/>
              <a:t>Forbes: Todd Hixon “Why are U.S. Healthcare Costs So High?” (March 2012)</a:t>
            </a:r>
          </a:p>
          <a:p>
            <a:r>
              <a:rPr lang="en-US" sz="1200" dirty="0"/>
              <a:t>Source: The Atlantic: Victor R. Fuchs “Why Do Other Rich Nations Spend So Much Less on Healthcare?” (July 2014)</a:t>
            </a:r>
          </a:p>
        </p:txBody>
      </p:sp>
    </p:spTree>
    <p:extLst>
      <p:ext uri="{BB962C8B-B14F-4D97-AF65-F5344CB8AC3E}">
        <p14:creationId xmlns:p14="http://schemas.microsoft.com/office/powerpoint/2010/main" val="12331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Cost Reduction Ideas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6E99B6CE-EA2B-4A49-8A05-14EFD756A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917458"/>
              </p:ext>
            </p:extLst>
          </p:nvPr>
        </p:nvGraphicFramePr>
        <p:xfrm>
          <a:off x="138546" y="856034"/>
          <a:ext cx="6155250" cy="566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817612-9054-431A-B193-99C39472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91463" y="1536970"/>
            <a:ext cx="4931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Estimated Cost Savings (Annual)</a:t>
            </a:r>
          </a:p>
          <a:p>
            <a:r>
              <a:rPr lang="en-US" sz="2400" dirty="0"/>
              <a:t>Admin Costs		$350B</a:t>
            </a:r>
          </a:p>
          <a:p>
            <a:r>
              <a:rPr lang="en-US" sz="2400" dirty="0"/>
              <a:t>Cost Variation		$200B</a:t>
            </a:r>
          </a:p>
          <a:p>
            <a:r>
              <a:rPr lang="en-US" sz="2400" dirty="0"/>
              <a:t>Obesity		$  60B</a:t>
            </a:r>
          </a:p>
          <a:p>
            <a:r>
              <a:rPr lang="en-US" sz="2400" dirty="0"/>
              <a:t>Fraud			$  60B</a:t>
            </a:r>
          </a:p>
          <a:p>
            <a:r>
              <a:rPr lang="en-US" sz="2400" dirty="0"/>
              <a:t>Drug Costs		$  50B</a:t>
            </a:r>
          </a:p>
          <a:p>
            <a:r>
              <a:rPr lang="en-US" sz="2400" dirty="0"/>
              <a:t>Def Medicine		</a:t>
            </a:r>
            <a:r>
              <a:rPr lang="en-US" sz="2400" u="sng" dirty="0"/>
              <a:t>$  30B</a:t>
            </a:r>
          </a:p>
          <a:p>
            <a:r>
              <a:rPr lang="en-US" sz="2400" dirty="0"/>
              <a:t>			$750B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1463" y="5080586"/>
            <a:ext cx="429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Approximately $1 trillion savings required to match next most expensive country.</a:t>
            </a:r>
          </a:p>
        </p:txBody>
      </p:sp>
    </p:spTree>
    <p:extLst>
      <p:ext uri="{BB962C8B-B14F-4D97-AF65-F5344CB8AC3E}">
        <p14:creationId xmlns:p14="http://schemas.microsoft.com/office/powerpoint/2010/main" val="297002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Administrative Costs / Single Payer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817612-9054-431A-B193-99C39472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9157" y="977033"/>
            <a:ext cx="116636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About 25% of healthcare costs associated with administration </a:t>
            </a:r>
          </a:p>
          <a:p>
            <a:pPr marL="690563" lvl="2" indent="-23336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Other countries at 10-15%</a:t>
            </a:r>
          </a:p>
          <a:p>
            <a:pPr marL="690563" lvl="2" indent="-23336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Duke University has 900 hospital beds and 1,300 billing clerks</a:t>
            </a:r>
          </a:p>
          <a:p>
            <a:pPr marL="233363" lvl="1" indent="-233363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233363" lvl="1" indent="-23336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$3,500B healthcare spending per year x (25% - 15%) = $350B potential savings</a:t>
            </a:r>
          </a:p>
          <a:p>
            <a:pPr marL="233363" lvl="1" indent="-233363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233363" lvl="1" indent="-23336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Price-Waterhouse study estimated savings at $210B on unnecessary billing &amp; administrative costs (2009)</a:t>
            </a:r>
          </a:p>
          <a:p>
            <a:pPr marL="233363" lvl="1" indent="-233363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233363" lvl="1" indent="-23336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Much of this savings is jobs, so there would be an offset with unemployment and transitional costs (retraining)</a:t>
            </a:r>
          </a:p>
          <a:p>
            <a:pPr marL="233363" lvl="1" indent="-233363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233363" lvl="1" indent="-23336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Long-run, savings in healthcare represents demand in other industries, creating jobs there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268" y="6152691"/>
            <a:ext cx="1017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 </a:t>
            </a:r>
          </a:p>
          <a:p>
            <a:r>
              <a:rPr lang="en-US" sz="1200" dirty="0"/>
              <a:t>Physicians for a National Health Program “Beyond the Affordable Care Act: A Physicians’ Proposal for Single‐Payer Health Care Reform” </a:t>
            </a:r>
          </a:p>
          <a:p>
            <a:r>
              <a:rPr lang="en-US" sz="1200" dirty="0"/>
              <a:t>James E. Dalen MD - American Journal of Medicine – “We Can Reduce U.S. Healthcare Costs” (March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0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1a. Polling: Single Payer / Medicare For All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6D6ABAF-2A03-4B0C-B0D9-4151153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2A92C8-3681-45B0-9B9C-9CF7C741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0" y="900948"/>
            <a:ext cx="5305645" cy="5848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56A32C-B8D9-4792-B2AA-1383183BC484}"/>
              </a:ext>
            </a:extLst>
          </p:cNvPr>
          <p:cNvSpPr txBox="1"/>
          <p:nvPr/>
        </p:nvSpPr>
        <p:spPr>
          <a:xfrm>
            <a:off x="5709683" y="6425304"/>
            <a:ext cx="57805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Pew Center: “Public support for ‘single payer’ health coverage grows, driven by Democrats” (June 2017)</a:t>
            </a:r>
          </a:p>
          <a:p>
            <a:r>
              <a:rPr lang="en-US" sz="1000" dirty="0"/>
              <a:t>Kaiser Family Foundation: “Modestly Strong but Malleable Support for Single-Payer Health Care” (July 2017)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52761A-6CE9-4BDB-B259-2A398237B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00" y="900948"/>
            <a:ext cx="6580623" cy="4659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217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Cost Variation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7CD436-82E3-44F1-B735-AB529E8A1DC4}"/>
              </a:ext>
            </a:extLst>
          </p:cNvPr>
          <p:cNvSpPr txBox="1"/>
          <p:nvPr/>
        </p:nvSpPr>
        <p:spPr>
          <a:xfrm>
            <a:off x="5608861" y="5946747"/>
            <a:ext cx="6284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PBS:  “Why does healthcare cost so much in America?  Ask Harvard’s David Cutler” (November 2013)</a:t>
            </a:r>
          </a:p>
          <a:p>
            <a:r>
              <a:rPr lang="en-US" sz="1100" dirty="0"/>
              <a:t>James E. Dalen MD - American Journal of Medicine – “We Can Reduce U.S. Healthcare Costs” (March 2010)</a:t>
            </a:r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9A04E0-0E36-4142-8D0B-18E805171345}"/>
              </a:ext>
            </a:extLst>
          </p:cNvPr>
          <p:cNvSpPr/>
          <p:nvPr/>
        </p:nvSpPr>
        <p:spPr>
          <a:xfrm>
            <a:off x="0" y="806678"/>
            <a:ext cx="552875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Roughly 33% of healthcare spending ($1 trillion per year) is not associated with improved outcomes.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0000"/>
                </a:solidFill>
              </a:rPr>
              <a:t>If 20% of this variation can be eliminated, savings potential $200B/year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Insurance companies should charge more for unnecessary services (i.e., beyond what the literature says is necessary.)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Demand side:  Higher co-payment is a good way to steer “shoppers” to less expensive providers of given service.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Supply side:  Pay for outcome (capped amount by ailment) vs. “fee for service.”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Palliative care vs. heroic intervention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604E3F-A14D-417C-8C7E-6E129615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7FF864-A0D5-4CCE-AA95-26CCD89E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51" y="895952"/>
            <a:ext cx="6580477" cy="4961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24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2a. Higher Costs: Price, Volume and Mix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9523296-C56A-4039-AA13-6D05D6E6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6B8010-B73B-4B85-998A-F7E993B79B71}"/>
              </a:ext>
            </a:extLst>
          </p:cNvPr>
          <p:cNvSpPr txBox="1"/>
          <p:nvPr/>
        </p:nvSpPr>
        <p:spPr>
          <a:xfrm>
            <a:off x="255904" y="5930957"/>
            <a:ext cx="563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CDC National Center for Health Statistics / FastStats (2014)</a:t>
            </a:r>
          </a:p>
          <a:p>
            <a:r>
              <a:rPr lang="en-US" sz="1200" dirty="0"/>
              <a:t>Forbes: Todd Hixon “Why are U.S. Healthcare Costs So High?” (March 2012)</a:t>
            </a:r>
          </a:p>
          <a:p>
            <a:r>
              <a:rPr lang="en-US" sz="1200" dirty="0"/>
              <a:t>Washington Post: Ezra Klein – “Why an MRI Costs… ”(August 2011)</a:t>
            </a:r>
          </a:p>
          <a:p>
            <a:r>
              <a:rPr lang="en-US" sz="1200" dirty="0"/>
              <a:t>The Atlantic: “Why do other rich nations spend so much less on healthcare?” (July 2014)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0BEA301-7870-4514-98C1-D2FA29B3A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22628"/>
              </p:ext>
            </p:extLst>
          </p:nvPr>
        </p:nvGraphicFramePr>
        <p:xfrm>
          <a:off x="349689" y="1323957"/>
          <a:ext cx="408744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419">
                  <a:extLst>
                    <a:ext uri="{9D8B030D-6E8A-4147-A177-3AD203B41FA5}">
                      <a16:colId xmlns:a16="http://schemas.microsoft.com/office/drawing/2014/main" xmlns="" val="1339463614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xmlns="" val="2902959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Share of 2014 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55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Hospital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637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Physician and Clinical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75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Prescription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676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 Share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6537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EF1385-FE61-4FEC-A930-CFBEB00C3299}"/>
              </a:ext>
            </a:extLst>
          </p:cNvPr>
          <p:cNvSpPr txBox="1"/>
          <p:nvPr/>
        </p:nvSpPr>
        <p:spPr>
          <a:xfrm>
            <a:off x="4712677" y="1195859"/>
            <a:ext cx="7252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Cost of physicians per capita is 5x peer countries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Price: Specialist doctors charge 3-6x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Mix: Higher proportion of visits to specialists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Higher per-procedure rates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/>
              <a:t>MRI costs $1,080 in U.S. and $280 in France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Higher income per-capita correlated with higher consumption (units of healthcare)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3x mammograms, 2.5x MRI scans, 31% more C-sections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5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2b. Relative Cost and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9406A6-E8F7-4F4D-B160-03C11B6D8832}"/>
              </a:ext>
            </a:extLst>
          </p:cNvPr>
          <p:cNvSpPr txBox="1"/>
          <p:nvPr/>
        </p:nvSpPr>
        <p:spPr>
          <a:xfrm>
            <a:off x="378692" y="6343274"/>
            <a:ext cx="818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Commonwealth Fund “International Comparison Reflects Flaws and Opportunities for Better U.S. Healthcare” (July 2017)</a:t>
            </a:r>
          </a:p>
          <a:p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3A96C88-714D-487A-9A74-ED8AA4DE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2" y="1227096"/>
            <a:ext cx="8624730" cy="4497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5754" y="1440754"/>
            <a:ext cx="3711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Performance reflects: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Care process (#5)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Access (#11)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Admin efficiency (#10)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Equity (#11)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Healthcare outcomes (#11)</a:t>
            </a:r>
          </a:p>
        </p:txBody>
      </p:sp>
    </p:spTree>
    <p:extLst>
      <p:ext uri="{BB962C8B-B14F-4D97-AF65-F5344CB8AC3E}">
        <p14:creationId xmlns:p14="http://schemas.microsoft.com/office/powerpoint/2010/main" val="321633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3. Fraud  &amp;  4. Obesity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7CD436-82E3-44F1-B735-AB529E8A1DC4}"/>
              </a:ext>
            </a:extLst>
          </p:cNvPr>
          <p:cNvSpPr txBox="1"/>
          <p:nvPr/>
        </p:nvSpPr>
        <p:spPr>
          <a:xfrm>
            <a:off x="420058" y="6003424"/>
            <a:ext cx="890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Obama Whitehouse Archives: Improper Payments Elimination and Recovery Act: Cutting Waste and Fraud in Government (July 22, 2010)</a:t>
            </a:r>
          </a:p>
          <a:p>
            <a:r>
              <a:rPr lang="en-US" sz="1200" dirty="0"/>
              <a:t>CDC “Adult Obesity Causes &amp; Consequences” (2008)</a:t>
            </a:r>
          </a:p>
          <a:p>
            <a:r>
              <a:rPr lang="en-US" sz="1200" dirty="0"/>
              <a:t>The State of Obesity:  Healthcare Costs of Obesity (Cites 2008 and 2012 studies)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9A04E0-0E36-4142-8D0B-18E805171345}"/>
              </a:ext>
            </a:extLst>
          </p:cNvPr>
          <p:cNvSpPr/>
          <p:nvPr/>
        </p:nvSpPr>
        <p:spPr>
          <a:xfrm>
            <a:off x="157017" y="991505"/>
            <a:ext cx="106698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3. Healthcare Fraudulent Payments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$110B cited in 2010 by Obama Administration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Set target to cut this roughly in half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More auditors and enforcement resources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More severe penalties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4. Obesity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Estimated $150-210 billion / year</a:t>
            </a:r>
            <a:endParaRPr lang="en-US" sz="2400" b="1" dirty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Reducing obesity rates by 30% would save ~$60B/year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Taxes on non-nutritious foods and higher healthcare premiums for obese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604E3F-A14D-417C-8C7E-6E129615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5. Allow Medicare to Negotiate Drug Costs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817612-9054-431A-B193-99C39472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0391" y="6208871"/>
            <a:ext cx="785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CBO “Options for Reducing the Deficit 2017-2026” Chapter 5 (December 2016)</a:t>
            </a:r>
          </a:p>
          <a:p>
            <a:r>
              <a:rPr lang="en-US" sz="1200" dirty="0"/>
              <a:t>Kaiser Family Foundation “Searching for Savings in Medicare Drug Price Negotiations”</a:t>
            </a:r>
          </a:p>
          <a:p>
            <a:r>
              <a:rPr lang="en-US" sz="1200" dirty="0"/>
              <a:t>James E. Dalen MD - American Journal of Medicine – “We Can Reduce U.S. Healthcare Costs” (March 2010)</a:t>
            </a:r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58885" y="821993"/>
            <a:ext cx="59403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u="sng" dirty="0"/>
              <a:t>CBO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$145B over 10 years (maybe)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Allow Medicare to negotiate drug prices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Require manufacturers to pay a rebate to the federal government for brand name drugs sold to Medicare Part D (LIS enrollees only; about 30% of enrollees).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As under Medicaid, the rebate would be at least 23.1 percent of the drug’s average manufacturer price (AMP)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r>
              <a:rPr lang="en-US" sz="2200" u="sng" dirty="0"/>
              <a:t>Other Source (Dalen-AJM)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Other countries pay 20-40% less for drugs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If drug costs are 10% of overall spending: ($3,500B x 10% x 30% savings = $105B per year)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181" y="821993"/>
            <a:ext cx="3762375" cy="5918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0175" y="2975588"/>
            <a:ext cx="25619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U.S. at $1,026 / person</a:t>
            </a:r>
          </a:p>
          <a:p>
            <a:r>
              <a:rPr lang="en-US" sz="2000" dirty="0"/>
              <a:t>vs. $515 for OECD</a:t>
            </a:r>
          </a:p>
        </p:txBody>
      </p:sp>
    </p:spTree>
    <p:extLst>
      <p:ext uri="{BB962C8B-B14F-4D97-AF65-F5344CB8AC3E}">
        <p14:creationId xmlns:p14="http://schemas.microsoft.com/office/powerpoint/2010/main" val="114899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2ADB928-DD30-49C5-A375-8690F0C8C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878817"/>
              </p:ext>
            </p:extLst>
          </p:nvPr>
        </p:nvGraphicFramePr>
        <p:xfrm>
          <a:off x="179753" y="640861"/>
          <a:ext cx="11801232" cy="5475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D9D89C-75B8-4DD4-B142-A91D5ECAEA90}"/>
              </a:ext>
            </a:extLst>
          </p:cNvPr>
          <p:cNvSpPr txBox="1"/>
          <p:nvPr/>
        </p:nvSpPr>
        <p:spPr>
          <a:xfrm>
            <a:off x="179753" y="6475857"/>
            <a:ext cx="3099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Sources:  CBO, Kaiser Family Foundation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E19C6E-9A9D-41E3-82CF-60A622DC5F15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Sources of Health Insurance Coverage in 2016 (Millions of Persons)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6F1F78-5EE9-4975-93BE-4405D48B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1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6. Defensive Medicine / Tort Reform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817612-9054-431A-B193-99C39472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822" y="1446150"/>
            <a:ext cx="5321029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A2A2A"/>
                </a:solidFill>
                <a:latin typeface="proxima_nova_rgregular"/>
              </a:rPr>
              <a:t>Reduce healthcare spending by 0.5% or ~$20B per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A2A2A"/>
              </a:solidFill>
              <a:latin typeface="proxima_nova_rgregular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A2A2A"/>
                </a:solidFill>
                <a:latin typeface="proxima_nova_rgregular"/>
              </a:rPr>
              <a:t>Reduce budget deficit by $64B total over 10 years ($6B / year)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A2A2A"/>
              </a:solidFill>
              <a:latin typeface="proxima_nova_rgregular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A2A2A"/>
                </a:solidFill>
                <a:latin typeface="proxima_nova_rgregular"/>
              </a:rPr>
              <a:t>Curb defensive medicine; providers would order fewer tests and procedures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A2A2A"/>
              </a:solidFill>
              <a:latin typeface="proxima_nova_rgregular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A2A2A"/>
                </a:solidFill>
                <a:latin typeface="proxima_nova_rgregular"/>
              </a:rPr>
              <a:t>Lower malpractice insurance premiums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A2A2A"/>
              </a:solidFill>
              <a:latin typeface="proxima_nova_rgregular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A2A2A"/>
                </a:solidFill>
                <a:latin typeface="proxima_nova_rgregular"/>
              </a:rPr>
              <a:t>Many states have already implemented tort reform</a:t>
            </a:r>
            <a:endParaRPr lang="en-US" dirty="0">
              <a:solidFill>
                <a:srgbClr val="2A2A2A"/>
              </a:solidFill>
              <a:latin typeface="proxima_nova_rg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977" y="1459045"/>
            <a:ext cx="6511303" cy="3290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32060" y="943795"/>
            <a:ext cx="39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CBO: Policy Changes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209" y="943795"/>
            <a:ext cx="39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CBO: 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209" y="6177132"/>
            <a:ext cx="899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CBO – Analysis of the Effects of Proposals to Limit Costs Related to Medical Malpractice (Tort  Reform) – October 9, 2009</a:t>
            </a:r>
          </a:p>
          <a:p>
            <a:r>
              <a:rPr lang="en-US" sz="1200" dirty="0"/>
              <a:t>Source: CBO – Analysis of the President’s 2018 Budget (July 2017)</a:t>
            </a:r>
          </a:p>
          <a:p>
            <a:r>
              <a:rPr lang="en-US" sz="1200" dirty="0"/>
              <a:t>James E. Dalen MD - American Journal of Medicine – “We Can Reduce U.S. Healthcare Costs” (March 2010)</a:t>
            </a:r>
          </a:p>
        </p:txBody>
      </p:sp>
    </p:spTree>
    <p:extLst>
      <p:ext uri="{BB962C8B-B14F-4D97-AF65-F5344CB8AC3E}">
        <p14:creationId xmlns:p14="http://schemas.microsoft.com/office/powerpoint/2010/main" val="192419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Conclusions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817612-9054-431A-B193-99C39472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9157" y="919660"/>
            <a:ext cx="112808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ACA has dramatically expanded coverage by about 20 million people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About 27 million remain uninsured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There are proven methods for expanding coverage further (Medicaid expansion)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ACA opponents have an active sabotage campaign underway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U.S. healthcare is the most expensive in the world by far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Other countries have figured out how to deliver quality care at 50% - 75% the cost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There are many known areas to explore for savings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A National Commission on Healthcare Reform could organize improvement efforts</a:t>
            </a:r>
          </a:p>
        </p:txBody>
      </p:sp>
    </p:spTree>
    <p:extLst>
      <p:ext uri="{BB962C8B-B14F-4D97-AF65-F5344CB8AC3E}">
        <p14:creationId xmlns:p14="http://schemas.microsoft.com/office/powerpoint/2010/main" val="38339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You Can Do:  Politicians to Contact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817612-9054-431A-B193-99C39472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42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FA3EC1-17C9-4DEB-9F6A-C95402CEA514}"/>
              </a:ext>
            </a:extLst>
          </p:cNvPr>
          <p:cNvSpPr txBox="1"/>
          <p:nvPr/>
        </p:nvSpPr>
        <p:spPr>
          <a:xfrm>
            <a:off x="233915" y="1477925"/>
            <a:ext cx="97500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Solvers Caucus</a:t>
            </a:r>
          </a:p>
          <a:p>
            <a:endParaRPr lang="en-US" sz="2400" dirty="0"/>
          </a:p>
          <a:p>
            <a:r>
              <a:rPr lang="en-US" sz="2400" u="sng" dirty="0"/>
              <a:t>Local Contact</a:t>
            </a:r>
          </a:p>
          <a:p>
            <a:r>
              <a:rPr lang="en-US" sz="2400" dirty="0"/>
              <a:t>US Rep Dan Lipinksi (D-IL 3</a:t>
            </a:r>
            <a:r>
              <a:rPr lang="en-US" sz="2400" baseline="30000" dirty="0"/>
              <a:t>rd</a:t>
            </a:r>
            <a:r>
              <a:rPr lang="en-US" sz="2400" dirty="0"/>
              <a:t>)  at 773-948-6223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2346 Rayburn HOB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Washington DC, 20515</a:t>
            </a:r>
          </a:p>
          <a:p>
            <a:endParaRPr lang="en-US" sz="2400" u="sng" dirty="0"/>
          </a:p>
          <a:p>
            <a:r>
              <a:rPr lang="en-US" sz="2400" u="sng" dirty="0"/>
              <a:t>Lead Senators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Senator Lamar Alexander (R-TN)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Senator Patty Murray (D-WA)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19638D-52D1-45B5-8C6A-4F08783C9E35}"/>
              </a:ext>
            </a:extLst>
          </p:cNvPr>
          <p:cNvSpPr txBox="1"/>
          <p:nvPr/>
        </p:nvSpPr>
        <p:spPr>
          <a:xfrm>
            <a:off x="8183525" y="2488520"/>
            <a:ext cx="4008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Send Rep Lipinski your best ideas or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6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ACA Structure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49E02E6-FF16-4D28-B117-D5EDF82B2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759742"/>
              </p:ext>
            </p:extLst>
          </p:nvPr>
        </p:nvGraphicFramePr>
        <p:xfrm>
          <a:off x="2255363" y="914400"/>
          <a:ext cx="7690707" cy="526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638A46-394C-467C-AEF2-8B462BC1ECD2}"/>
              </a:ext>
            </a:extLst>
          </p:cNvPr>
          <p:cNvSpPr/>
          <p:nvPr/>
        </p:nvSpPr>
        <p:spPr>
          <a:xfrm>
            <a:off x="96684" y="1111068"/>
            <a:ext cx="3765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/>
              <a:t>Help lower-income persons buy insurance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Premium tax credits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Cost-sharing reduction (CSR) payments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41A308-B5FB-4135-AE50-85035D4F1A18}"/>
              </a:ext>
            </a:extLst>
          </p:cNvPr>
          <p:cNvSpPr/>
          <p:nvPr/>
        </p:nvSpPr>
        <p:spPr>
          <a:xfrm>
            <a:off x="8250433" y="1111068"/>
            <a:ext cx="3811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Mandate all have insurance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Individual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Employer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910252-D5F6-4119-A19E-3D21FA104521}"/>
              </a:ext>
            </a:extLst>
          </p:cNvPr>
          <p:cNvSpPr/>
          <p:nvPr/>
        </p:nvSpPr>
        <p:spPr>
          <a:xfrm>
            <a:off x="8464442" y="3878135"/>
            <a:ext cx="3640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Further expand coverage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31 states + DC expanded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19 have not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6D6ABAF-2A03-4B0C-B0D9-41511533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638A46-394C-467C-AEF2-8B462BC1ECD2}"/>
              </a:ext>
            </a:extLst>
          </p:cNvPr>
          <p:cNvSpPr/>
          <p:nvPr/>
        </p:nvSpPr>
        <p:spPr>
          <a:xfrm>
            <a:off x="96684" y="3802386"/>
            <a:ext cx="3765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/>
              <a:t>Limit discrimination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Pre-existing conditions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Older can be charged 3x younger enrollees</a:t>
            </a:r>
          </a:p>
        </p:txBody>
      </p:sp>
    </p:spTree>
    <p:extLst>
      <p:ext uri="{BB962C8B-B14F-4D97-AF65-F5344CB8AC3E}">
        <p14:creationId xmlns:p14="http://schemas.microsoft.com/office/powerpoint/2010/main" val="327456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23" y="774070"/>
            <a:ext cx="1153931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20+ million covered via exchanges and Medicaid expansion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Uninsured rate fell from 16% in 2010 to 9% by 2016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Improved income inequality (taxes on top 5% fund subsidies to lower-income persons)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Reduces budget deficit moderately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Saves 20-45k lives per year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Persons under 26 years old can be covered by parent’s insurance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Minor economic impact due to slightly smaller workforce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Exchanges remove the “corporate tether”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Provided funding for many cost-related studies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Individual elements very popular, but not the mandate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30733"/>
            <a:ext cx="2743200" cy="365125"/>
          </a:xfrm>
        </p:spPr>
        <p:txBody>
          <a:bodyPr/>
          <a:lstStyle/>
          <a:p>
            <a:fld id="{E4A4709E-203A-4E96-B96D-49A71B3DD14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E54EC-5CB3-4E56-9BC9-669A15ABF467}"/>
              </a:ext>
            </a:extLst>
          </p:cNvPr>
          <p:cNvSpPr/>
          <p:nvPr/>
        </p:nvSpPr>
        <p:spPr>
          <a:xfrm>
            <a:off x="0" y="0"/>
            <a:ext cx="12192000" cy="584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ACA Results</a:t>
            </a:r>
          </a:p>
        </p:txBody>
      </p:sp>
    </p:spTree>
    <p:extLst>
      <p:ext uri="{BB962C8B-B14F-4D97-AF65-F5344CB8AC3E}">
        <p14:creationId xmlns:p14="http://schemas.microsoft.com/office/powerpoint/2010/main" val="13046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Who are the Uninsured?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43751CE-501A-43DF-9F4C-F632CD8E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24929" y="864968"/>
            <a:ext cx="4824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Who are the 27m uninsured &lt; 65 yrs?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3.8m – Adult eligible for Medicaid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2.6m – Children eligible for Medicaid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5.3m – Eligible for subsidies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2.6m – Coverage gap where income above Medicaid limit but below threshold for subsidies (~44% to 100% poverty) in states without expansion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5.4m – Undoc. immigrants (&lt;65 yrs.)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4.5m – Employers insurance offer (ESI) not taken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3.0m – Income too high for assistance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r>
              <a:rPr lang="en-US" sz="2000" u="sng" dirty="0"/>
              <a:t>Other facts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46% cite cost as a barrier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Nearly 12 million are eligible for ACA financial help either via Medicaid expansion or the exchanges</a:t>
            </a:r>
          </a:p>
        </p:txBody>
      </p:sp>
      <p:pic>
        <p:nvPicPr>
          <p:cNvPr id="2050" name="Picture 2" descr="https://cdn.vox-cdn.com/thumbor/lPjwXkSi1YsZY1dZFnlFmHpZFUs=/800x0/filters:no_upscale()/cdn.vox-cdn.com/uploads/chorus_asset/file/8771991/8933_figur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" y="816942"/>
            <a:ext cx="7098168" cy="53212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569CE5-4CB9-4312-94B0-C7CD5D684DD9}"/>
              </a:ext>
            </a:extLst>
          </p:cNvPr>
          <p:cNvSpPr txBox="1"/>
          <p:nvPr/>
        </p:nvSpPr>
        <p:spPr>
          <a:xfrm>
            <a:off x="361507" y="6334965"/>
            <a:ext cx="6125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Kaiser: “Estimates of Eligibility for ACA Coverage among the Uninsured in 2016” (October 2016)</a:t>
            </a:r>
          </a:p>
          <a:p>
            <a:r>
              <a:rPr lang="en-US" sz="1200" dirty="0"/>
              <a:t>Kaiser: “Key Facts about the Uninsured Population” (September 2016)</a:t>
            </a:r>
          </a:p>
        </p:txBody>
      </p:sp>
    </p:spTree>
    <p:extLst>
      <p:ext uri="{BB962C8B-B14F-4D97-AF65-F5344CB8AC3E}">
        <p14:creationId xmlns:p14="http://schemas.microsoft.com/office/powerpoint/2010/main" val="365636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U.S. Healthcare Costs: Historical Trend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FA2C79-803B-4A71-9BB0-A8B7F9C99E22}"/>
              </a:ext>
            </a:extLst>
          </p:cNvPr>
          <p:cNvSpPr txBox="1"/>
          <p:nvPr/>
        </p:nvSpPr>
        <p:spPr>
          <a:xfrm>
            <a:off x="255904" y="6525918"/>
            <a:ext cx="5430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CDC National Center for Health Statistics / FastStats;  OECD Health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4C5E74-82DA-4887-9960-CD24449A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6" y="1259479"/>
            <a:ext cx="8051918" cy="4673491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26524-39FD-471F-9079-364AF4896AB0}"/>
              </a:ext>
            </a:extLst>
          </p:cNvPr>
          <p:cNvSpPr txBox="1"/>
          <p:nvPr/>
        </p:nvSpPr>
        <p:spPr>
          <a:xfrm>
            <a:off x="8313851" y="987282"/>
            <a:ext cx="3824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U.S. healthcare costs have risen consistently relative to the size of the economy (% GDP).</a:t>
            </a:r>
          </a:p>
          <a:p>
            <a:endParaRPr lang="en-US" sz="2200" dirty="0"/>
          </a:p>
          <a:p>
            <a:r>
              <a:rPr lang="en-US" sz="2200" dirty="0"/>
              <a:t>Rapid economic growth slowed this trend in the 1990’s, as did a lower rate of cost increases following the Great Recession of 2007-2009.</a:t>
            </a:r>
          </a:p>
          <a:p>
            <a:endParaRPr lang="en-US" sz="2200" dirty="0"/>
          </a:p>
          <a:p>
            <a:r>
              <a:rPr lang="en-US" sz="2200" u="sng" dirty="0"/>
              <a:t>During 2015</a:t>
            </a:r>
            <a:r>
              <a:rPr lang="en-US" sz="2200" dirty="0"/>
              <a:t>:</a:t>
            </a:r>
          </a:p>
          <a:p>
            <a:r>
              <a:rPr lang="en-US" sz="2200" dirty="0"/>
              <a:t>Per capita national health expenditures were $10,000, with total expenditures of $3.2 trillion or 17.8% GDP.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529C2-93C2-441C-B295-9FCFADC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66906" y="1517510"/>
            <a:ext cx="885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17.8%</a:t>
            </a:r>
          </a:p>
        </p:txBody>
      </p:sp>
    </p:spTree>
    <p:extLst>
      <p:ext uri="{BB962C8B-B14F-4D97-AF65-F5344CB8AC3E}">
        <p14:creationId xmlns:p14="http://schemas.microsoft.com/office/powerpoint/2010/main" val="80646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17176"/>
          </a:xfrm>
          <a:prstGeom prst="rect">
            <a:avLst/>
          </a:prstGeom>
          <a:solidFill>
            <a:srgbClr val="1C85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U.S. Healthcare Costs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3B74A7-B692-4A12-B347-09515D70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B27-1542-47B7-80D7-D7DC838CF408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8639E9-7067-43E7-B0BD-8A3184F01455}"/>
              </a:ext>
            </a:extLst>
          </p:cNvPr>
          <p:cNvSpPr txBox="1"/>
          <p:nvPr/>
        </p:nvSpPr>
        <p:spPr>
          <a:xfrm>
            <a:off x="8272318" y="1303701"/>
            <a:ext cx="3753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Per Capita Expenditures $10,000 in 2015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5% annual growth rate 2000-2015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Total Cost Increases: </a:t>
            </a:r>
          </a:p>
          <a:p>
            <a:pPr marL="690563" lvl="1" indent="-233363">
              <a:buFont typeface="Wingdings" panose="05000000000000000000" pitchFamily="2" charset="2"/>
              <a:buChar char="§"/>
            </a:pPr>
            <a:r>
              <a:rPr lang="en-US" sz="2400" dirty="0"/>
              <a:t>73% due to rate </a:t>
            </a:r>
          </a:p>
          <a:p>
            <a:pPr marL="690563" lvl="1" indent="-233363">
              <a:buFont typeface="Wingdings" panose="05000000000000000000" pitchFamily="2" charset="2"/>
              <a:buChar char="§"/>
            </a:pPr>
            <a:r>
              <a:rPr lang="en-US" sz="2400" dirty="0"/>
              <a:t>27% volume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2148E5-A540-46CD-BF1E-6366AE614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1" y="1077905"/>
            <a:ext cx="8025487" cy="5043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0986A9-3BEE-49FF-9EC7-F713C50DAFCA}"/>
              </a:ext>
            </a:extLst>
          </p:cNvPr>
          <p:cNvSpPr txBox="1"/>
          <p:nvPr/>
        </p:nvSpPr>
        <p:spPr>
          <a:xfrm>
            <a:off x="6049926" y="6371082"/>
            <a:ext cx="5491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 CDC National Center for Health Statistics / FastStats;  OECD Health Statistics</a:t>
            </a:r>
          </a:p>
          <a:p>
            <a:r>
              <a:rPr lang="en-US" sz="1200" dirty="0"/>
              <a:t>BEA: Introducing the New BEA Health Care Satellite Account (January 2015)</a:t>
            </a:r>
          </a:p>
        </p:txBody>
      </p:sp>
    </p:spTree>
    <p:extLst>
      <p:ext uri="{BB962C8B-B14F-4D97-AF65-F5344CB8AC3E}">
        <p14:creationId xmlns:p14="http://schemas.microsoft.com/office/powerpoint/2010/main" val="221997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3917</Words>
  <Application>Microsoft Macintosh PowerPoint</Application>
  <PresentationFormat>Custom</PresentationFormat>
  <Paragraphs>635</Paragraphs>
  <Slides>42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Healthcare Reform:  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Debunking  Conservative Economic Mythology</dc:title>
  <dc:creator>Doney, David</dc:creator>
  <cp:lastModifiedBy>Glenview 34</cp:lastModifiedBy>
  <cp:revision>698</cp:revision>
  <dcterms:created xsi:type="dcterms:W3CDTF">2017-05-04T23:04:16Z</dcterms:created>
  <dcterms:modified xsi:type="dcterms:W3CDTF">2017-09-05T02:04:39Z</dcterms:modified>
</cp:coreProperties>
</file>